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6" r:id="rId6"/>
    <p:sldId id="275" r:id="rId7"/>
    <p:sldId id="259" r:id="rId8"/>
    <p:sldId id="260" r:id="rId9"/>
    <p:sldId id="262" r:id="rId10"/>
    <p:sldId id="284" r:id="rId11"/>
    <p:sldId id="277" r:id="rId12"/>
    <p:sldId id="278" r:id="rId13"/>
    <p:sldId id="279" r:id="rId14"/>
    <p:sldId id="280" r:id="rId15"/>
    <p:sldId id="281" r:id="rId16"/>
    <p:sldId id="282" r:id="rId17"/>
    <p:sldId id="283" r:id="rId18"/>
    <p:sldId id="285" r:id="rId19"/>
    <p:sldId id="263" r:id="rId20"/>
    <p:sldId id="265" r:id="rId21"/>
    <p:sldId id="272" r:id="rId22"/>
    <p:sldId id="287" r:id="rId23"/>
    <p:sldId id="286" r:id="rId24"/>
    <p:sldId id="288" r:id="rId25"/>
    <p:sldId id="269"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28"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1.xml"/><Relationship Id="rId1" Type="http://schemas.openxmlformats.org/officeDocument/2006/relationships/slideLayout" Target="../slideLayouts/slideLayout1.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2" descr="Image result for LO GO TRUONG THCS THANH XUÂN TRU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LO GO TRUONG THCS THANH XUÂN TRU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0" y="-1"/>
            <a:ext cx="1714499" cy="171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07027" y="2052032"/>
            <a:ext cx="76962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OUR CLASS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TextBox 8"/>
          <p:cNvSpPr txBox="1"/>
          <p:nvPr/>
        </p:nvSpPr>
        <p:spPr>
          <a:xfrm>
            <a:off x="1905000" y="4114800"/>
            <a:ext cx="548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Teacher: Le Minh </a:t>
            </a:r>
            <a:r>
              <a:rPr lang="en-US" sz="3200" dirty="0" err="1" smtClean="0">
                <a:latin typeface="Times New Roman" pitchFamily="18" charset="0"/>
                <a:cs typeface="Times New Roman" pitchFamily="18" charset="0"/>
              </a:rPr>
              <a:t>Nguyet</a:t>
            </a:r>
            <a:endParaRPr lang="en-US" sz="3200" dirty="0">
              <a:latin typeface="Times New Roman" pitchFamily="18" charset="0"/>
              <a:cs typeface="Times New Roman" pitchFamily="18" charset="0"/>
            </a:endParaRPr>
          </a:p>
        </p:txBody>
      </p:sp>
      <p:pic>
        <p:nvPicPr>
          <p:cNvPr id="8"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219077">
            <a:off x="8667608" y="214745"/>
            <a:ext cx="579437"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729747d8za2kbusq"/>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729747d8za2kbusq"/>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405731" y="-918369"/>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501731" y="-948531"/>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6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428749" y="35366"/>
            <a:ext cx="6300356" cy="461665"/>
          </a:xfrm>
          <a:prstGeom prst="rect">
            <a:avLst/>
          </a:prstGeom>
          <a:noFill/>
        </p:spPr>
        <p:txBody>
          <a:bodyPr wrap="square" rtlCol="0">
            <a:spAutoFit/>
          </a:bodyPr>
          <a:lstStyle/>
          <a:p>
            <a:pPr algn="ctr"/>
            <a:r>
              <a:rPr lang="en-US" sz="2400" b="1" dirty="0" smtClean="0">
                <a:solidFill>
                  <a:srgbClr val="FF3300"/>
                </a:solidFill>
                <a:latin typeface="Times New Roman" pitchFamily="18" charset="0"/>
                <a:cs typeface="Times New Roman" pitchFamily="18" charset="0"/>
              </a:rPr>
              <a:t>Used to: </a:t>
            </a:r>
            <a:endParaRPr lang="en-US" sz="2400" b="1" dirty="0">
              <a:solidFill>
                <a:srgbClr val="FF3300"/>
              </a:solidFill>
              <a:latin typeface="Times New Roman" pitchFamily="18" charset="0"/>
              <a:cs typeface="Times New Roman" pitchFamily="18" charset="0"/>
            </a:endParaRPr>
          </a:p>
        </p:txBody>
      </p:sp>
      <p:sp>
        <p:nvSpPr>
          <p:cNvPr id="78" name="Rectangle 77"/>
          <p:cNvSpPr/>
          <p:nvPr/>
        </p:nvSpPr>
        <p:spPr>
          <a:xfrm>
            <a:off x="20781" y="2214646"/>
            <a:ext cx="9144000" cy="15996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2216724" y="2223495"/>
            <a:ext cx="4107876"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S + used to + V + O</a:t>
            </a:r>
            <a:endParaRPr lang="en-US" sz="2800" dirty="0">
              <a:latin typeface="Times New Roman" pitchFamily="18" charset="0"/>
              <a:cs typeface="Times New Roman" pitchFamily="18" charset="0"/>
            </a:endParaRPr>
          </a:p>
        </p:txBody>
      </p:sp>
      <p:sp>
        <p:nvSpPr>
          <p:cNvPr id="28" name="TextBox 27"/>
          <p:cNvSpPr txBox="1"/>
          <p:nvPr/>
        </p:nvSpPr>
        <p:spPr>
          <a:xfrm>
            <a:off x="1066800" y="381000"/>
            <a:ext cx="8077200" cy="830997"/>
          </a:xfrm>
          <a:prstGeom prst="rect">
            <a:avLst/>
          </a:prstGeom>
          <a:noFill/>
        </p:spPr>
        <p:txBody>
          <a:bodyPr wrap="square" rtlCol="0">
            <a:spAutoFit/>
          </a:bodyPr>
          <a:lstStyle/>
          <a:p>
            <a:r>
              <a:rPr lang="en-US" sz="2400" b="1" dirty="0" smtClean="0">
                <a:solidFill>
                  <a:srgbClr val="FF3300"/>
                </a:solidFill>
                <a:latin typeface="Times New Roman" pitchFamily="18" charset="0"/>
                <a:cs typeface="Times New Roman" pitchFamily="18" charset="0"/>
              </a:rPr>
              <a:t>1. Used to: </a:t>
            </a:r>
            <a:r>
              <a:rPr lang="en-US" sz="2400" b="1" dirty="0" err="1" smtClean="0">
                <a:solidFill>
                  <a:srgbClr val="FF3300"/>
                </a:solidFill>
                <a:latin typeface="Times New Roman" pitchFamily="18" charset="0"/>
                <a:cs typeface="Times New Roman" pitchFamily="18" charset="0"/>
              </a:rPr>
              <a:t>diễn</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tả</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thói</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quen</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trong</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quá</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khứ</a:t>
            </a:r>
            <a:r>
              <a:rPr lang="en-US" sz="2400" b="1" dirty="0" smtClean="0">
                <a:solidFill>
                  <a:srgbClr val="FF3300"/>
                </a:solidFill>
                <a:latin typeface="Times New Roman" pitchFamily="18" charset="0"/>
                <a:cs typeface="Times New Roman" pitchFamily="18" charset="0"/>
              </a:rPr>
              <a:t>(</a:t>
            </a:r>
            <a:r>
              <a:rPr lang="en-US" sz="2400" b="1" dirty="0" err="1" smtClean="0">
                <a:solidFill>
                  <a:srgbClr val="FF3300"/>
                </a:solidFill>
                <a:latin typeface="Times New Roman" pitchFamily="18" charset="0"/>
                <a:cs typeface="Times New Roman" pitchFamily="18" charset="0"/>
              </a:rPr>
              <a:t>thói</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quen</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này</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đã</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chấm</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dứt</a:t>
            </a:r>
            <a:r>
              <a:rPr lang="en-US" sz="2400" b="1" dirty="0">
                <a:solidFill>
                  <a:srgbClr val="FF3300"/>
                </a:solidFill>
                <a:latin typeface="Times New Roman" pitchFamily="18" charset="0"/>
                <a:cs typeface="Times New Roman" pitchFamily="18" charset="0"/>
              </a:rPr>
              <a:t>)</a:t>
            </a:r>
          </a:p>
        </p:txBody>
      </p:sp>
      <p:sp>
        <p:nvSpPr>
          <p:cNvPr id="29" name="TextBox 28"/>
          <p:cNvSpPr txBox="1"/>
          <p:nvPr/>
        </p:nvSpPr>
        <p:spPr>
          <a:xfrm>
            <a:off x="843396" y="1211997"/>
            <a:ext cx="8077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 usually smoked 20 cigarettes a day but he gave up it.</a:t>
            </a:r>
            <a:endParaRPr lang="en-US" sz="2400" dirty="0">
              <a:latin typeface="Times New Roman" pitchFamily="18" charset="0"/>
              <a:cs typeface="Times New Roman" pitchFamily="18" charset="0"/>
            </a:endParaRPr>
          </a:p>
        </p:txBody>
      </p:sp>
      <p:sp>
        <p:nvSpPr>
          <p:cNvPr id="30" name="TextBox 29"/>
          <p:cNvSpPr txBox="1"/>
          <p:nvPr/>
        </p:nvSpPr>
        <p:spPr>
          <a:xfrm>
            <a:off x="696192" y="1670924"/>
            <a:ext cx="837160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Tim used to smoke 20 cigarettes a day but he gave up it.</a:t>
            </a:r>
            <a:endParaRPr lang="en-US" sz="2400" dirty="0">
              <a:latin typeface="Times New Roman" pitchFamily="18" charset="0"/>
              <a:cs typeface="Times New Roman" pitchFamily="18" charset="0"/>
            </a:endParaRPr>
          </a:p>
        </p:txBody>
      </p:sp>
      <p:sp>
        <p:nvSpPr>
          <p:cNvPr id="11" name="Oval 10"/>
          <p:cNvSpPr/>
          <p:nvPr/>
        </p:nvSpPr>
        <p:spPr>
          <a:xfrm>
            <a:off x="3077028" y="1269581"/>
            <a:ext cx="381000" cy="3755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216725" y="2750230"/>
            <a:ext cx="4107876"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S + didn’t use to + V + O</a:t>
            </a:r>
            <a:endParaRPr lang="en-US" sz="2800" dirty="0">
              <a:latin typeface="Times New Roman" pitchFamily="18" charset="0"/>
              <a:cs typeface="Times New Roman" pitchFamily="18" charset="0"/>
            </a:endParaRPr>
          </a:p>
        </p:txBody>
      </p:sp>
      <p:sp>
        <p:nvSpPr>
          <p:cNvPr id="32" name="TextBox 31"/>
          <p:cNvSpPr txBox="1"/>
          <p:nvPr/>
        </p:nvSpPr>
        <p:spPr>
          <a:xfrm>
            <a:off x="2216725" y="3277227"/>
            <a:ext cx="4107876"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Did + S </a:t>
            </a:r>
            <a:r>
              <a:rPr lang="en-US" sz="2800" dirty="0">
                <a:latin typeface="Times New Roman" pitchFamily="18" charset="0"/>
                <a:cs typeface="Times New Roman" pitchFamily="18" charset="0"/>
              </a:rPr>
              <a:t>+ use </a:t>
            </a:r>
            <a:r>
              <a:rPr lang="en-US" sz="2800" dirty="0" smtClean="0">
                <a:latin typeface="Times New Roman" pitchFamily="18" charset="0"/>
                <a:cs typeface="Times New Roman" pitchFamily="18" charset="0"/>
              </a:rPr>
              <a:t>to + V + O ?</a:t>
            </a:r>
            <a:endParaRPr lang="en-US" sz="2800" dirty="0">
              <a:latin typeface="Times New Roman" pitchFamily="18" charset="0"/>
              <a:cs typeface="Times New Roman" pitchFamily="18" charset="0"/>
            </a:endParaRPr>
          </a:p>
        </p:txBody>
      </p:sp>
      <p:sp>
        <p:nvSpPr>
          <p:cNvPr id="33" name="TextBox 32"/>
          <p:cNvSpPr txBox="1"/>
          <p:nvPr/>
        </p:nvSpPr>
        <p:spPr>
          <a:xfrm>
            <a:off x="1066799" y="3800447"/>
            <a:ext cx="8097981" cy="461665"/>
          </a:xfrm>
          <a:prstGeom prst="rect">
            <a:avLst/>
          </a:prstGeom>
          <a:noFill/>
        </p:spPr>
        <p:txBody>
          <a:bodyPr wrap="square" rtlCol="0">
            <a:spAutoFit/>
          </a:bodyPr>
          <a:lstStyle/>
          <a:p>
            <a:r>
              <a:rPr lang="en-US" sz="2400" b="1" dirty="0" smtClean="0">
                <a:solidFill>
                  <a:srgbClr val="FF3300"/>
                </a:solidFill>
                <a:latin typeface="Times New Roman" pitchFamily="18" charset="0"/>
                <a:cs typeface="Times New Roman" pitchFamily="18" charset="0"/>
              </a:rPr>
              <a:t>2. Be used to: </a:t>
            </a:r>
            <a:r>
              <a:rPr lang="en-US" sz="2400" b="1" dirty="0" err="1" smtClean="0">
                <a:solidFill>
                  <a:srgbClr val="FF3300"/>
                </a:solidFill>
                <a:latin typeface="Times New Roman" pitchFamily="18" charset="0"/>
                <a:cs typeface="Times New Roman" pitchFamily="18" charset="0"/>
              </a:rPr>
              <a:t>diễn</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tả</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thói</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quen</a:t>
            </a:r>
            <a:r>
              <a:rPr lang="en-US" sz="2400" b="1" dirty="0" smtClean="0">
                <a:solidFill>
                  <a:srgbClr val="FF3300"/>
                </a:solidFill>
                <a:latin typeface="Times New Roman" pitchFamily="18" charset="0"/>
                <a:cs typeface="Times New Roman" pitchFamily="18" charset="0"/>
              </a:rPr>
              <a:t> ở </a:t>
            </a:r>
            <a:r>
              <a:rPr lang="en-US" sz="2400" b="1" dirty="0" err="1" smtClean="0">
                <a:solidFill>
                  <a:srgbClr val="FF3300"/>
                </a:solidFill>
                <a:latin typeface="Times New Roman" pitchFamily="18" charset="0"/>
                <a:cs typeface="Times New Roman" pitchFamily="18" charset="0"/>
              </a:rPr>
              <a:t>hiện</a:t>
            </a:r>
            <a:r>
              <a:rPr lang="en-US" sz="2400" b="1" dirty="0" smtClean="0">
                <a:solidFill>
                  <a:srgbClr val="FF3300"/>
                </a:solidFill>
                <a:latin typeface="Times New Roman" pitchFamily="18" charset="0"/>
                <a:cs typeface="Times New Roman" pitchFamily="18" charset="0"/>
              </a:rPr>
              <a:t> </a:t>
            </a:r>
            <a:r>
              <a:rPr lang="en-US" sz="2400" b="1" dirty="0" err="1" smtClean="0">
                <a:solidFill>
                  <a:srgbClr val="FF3300"/>
                </a:solidFill>
                <a:latin typeface="Times New Roman" pitchFamily="18" charset="0"/>
                <a:cs typeface="Times New Roman" pitchFamily="18" charset="0"/>
              </a:rPr>
              <a:t>tại</a:t>
            </a:r>
            <a:r>
              <a:rPr lang="en-US" sz="2400" b="1" dirty="0" smtClean="0">
                <a:solidFill>
                  <a:srgbClr val="FF3300"/>
                </a:solidFill>
                <a:latin typeface="Times New Roman" pitchFamily="18" charset="0"/>
                <a:cs typeface="Times New Roman" pitchFamily="18" charset="0"/>
              </a:rPr>
              <a:t>.</a:t>
            </a:r>
            <a:endParaRPr lang="en-US" sz="2400" b="1" dirty="0">
              <a:solidFill>
                <a:srgbClr val="FF3300"/>
              </a:solidFill>
              <a:latin typeface="Times New Roman" pitchFamily="18" charset="0"/>
              <a:cs typeface="Times New Roman" pitchFamily="18" charset="0"/>
            </a:endParaRPr>
          </a:p>
        </p:txBody>
      </p:sp>
      <p:sp>
        <p:nvSpPr>
          <p:cNvPr id="36" name="TextBox 35"/>
          <p:cNvSpPr txBox="1"/>
          <p:nvPr/>
        </p:nvSpPr>
        <p:spPr>
          <a:xfrm>
            <a:off x="817416" y="4191000"/>
            <a:ext cx="8077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 usually </a:t>
            </a:r>
            <a:r>
              <a:rPr lang="en-US" sz="2400" b="1" u="sng" dirty="0" smtClean="0">
                <a:latin typeface="Times New Roman" pitchFamily="18" charset="0"/>
                <a:cs typeface="Times New Roman" pitchFamily="18" charset="0"/>
              </a:rPr>
              <a:t>smokes</a:t>
            </a:r>
            <a:r>
              <a:rPr lang="en-US" sz="2400" dirty="0" smtClean="0">
                <a:latin typeface="Times New Roman" pitchFamily="18" charset="0"/>
                <a:cs typeface="Times New Roman" pitchFamily="18" charset="0"/>
              </a:rPr>
              <a:t> 20 cigarettes a day.</a:t>
            </a:r>
            <a:endParaRPr lang="en-US" sz="2400" dirty="0">
              <a:latin typeface="Times New Roman" pitchFamily="18" charset="0"/>
              <a:cs typeface="Times New Roman" pitchFamily="18" charset="0"/>
            </a:endParaRPr>
          </a:p>
        </p:txBody>
      </p:sp>
      <p:sp>
        <p:nvSpPr>
          <p:cNvPr id="38" name="TextBox 37"/>
          <p:cNvSpPr txBox="1"/>
          <p:nvPr/>
        </p:nvSpPr>
        <p:spPr>
          <a:xfrm>
            <a:off x="609600" y="4649927"/>
            <a:ext cx="837160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Tim is used to </a:t>
            </a:r>
            <a:r>
              <a:rPr lang="en-US" sz="2400" b="1" u="sng" dirty="0" smtClean="0">
                <a:latin typeface="Times New Roman" pitchFamily="18" charset="0"/>
                <a:cs typeface="Times New Roman" pitchFamily="18" charset="0"/>
              </a:rPr>
              <a:t>smoking</a:t>
            </a:r>
            <a:r>
              <a:rPr lang="en-US" sz="2400" dirty="0" smtClean="0">
                <a:latin typeface="Times New Roman" pitchFamily="18" charset="0"/>
                <a:cs typeface="Times New Roman" pitchFamily="18" charset="0"/>
              </a:rPr>
              <a:t> 20 cigarettes a day.</a:t>
            </a:r>
            <a:endParaRPr lang="en-US" sz="2400" dirty="0">
              <a:latin typeface="Times New Roman" pitchFamily="18" charset="0"/>
              <a:cs typeface="Times New Roman" pitchFamily="18" charset="0"/>
            </a:endParaRPr>
          </a:p>
        </p:txBody>
      </p:sp>
      <p:sp>
        <p:nvSpPr>
          <p:cNvPr id="39" name="Oval 38"/>
          <p:cNvSpPr/>
          <p:nvPr/>
        </p:nvSpPr>
        <p:spPr>
          <a:xfrm>
            <a:off x="3238500" y="4262111"/>
            <a:ext cx="190500" cy="3601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428998" y="4649927"/>
            <a:ext cx="533401"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0781" y="5182144"/>
            <a:ext cx="9144000" cy="15996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2202869" y="5182144"/>
            <a:ext cx="4589322"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S + be used to + </a:t>
            </a:r>
            <a:r>
              <a:rPr lang="en-US" sz="2800" dirty="0" err="1" smtClean="0">
                <a:latin typeface="Times New Roman" pitchFamily="18" charset="0"/>
                <a:cs typeface="Times New Roman" pitchFamily="18" charset="0"/>
              </a:rPr>
              <a:t>Ving</a:t>
            </a:r>
            <a:r>
              <a:rPr lang="en-US" sz="2800" dirty="0" smtClean="0">
                <a:latin typeface="Times New Roman" pitchFamily="18" charset="0"/>
                <a:cs typeface="Times New Roman" pitchFamily="18" charset="0"/>
              </a:rPr>
              <a:t> + O</a:t>
            </a:r>
            <a:endParaRPr lang="en-US" sz="2800" dirty="0">
              <a:latin typeface="Times New Roman" pitchFamily="18" charset="0"/>
              <a:cs typeface="Times New Roman" pitchFamily="18" charset="0"/>
            </a:endParaRPr>
          </a:p>
        </p:txBody>
      </p:sp>
      <p:sp>
        <p:nvSpPr>
          <p:cNvPr id="43" name="TextBox 42"/>
          <p:cNvSpPr txBox="1"/>
          <p:nvPr/>
        </p:nvSpPr>
        <p:spPr>
          <a:xfrm>
            <a:off x="2192478" y="5105400"/>
            <a:ext cx="4589322"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S + </a:t>
            </a:r>
            <a:r>
              <a:rPr lang="en-US" sz="2800" dirty="0" smtClean="0">
                <a:solidFill>
                  <a:srgbClr val="FF0000"/>
                </a:solidFill>
                <a:latin typeface="Times New Roman" pitchFamily="18" charset="0"/>
                <a:cs typeface="Times New Roman" pitchFamily="18" charset="0"/>
              </a:rPr>
              <a:t>be</a:t>
            </a:r>
            <a:r>
              <a:rPr lang="en-US" sz="2800" dirty="0" smtClean="0">
                <a:latin typeface="Times New Roman" pitchFamily="18" charset="0"/>
                <a:cs typeface="Times New Roman" pitchFamily="18" charset="0"/>
              </a:rPr>
              <a:t> used to + </a:t>
            </a:r>
            <a:r>
              <a:rPr lang="en-US" sz="2800" dirty="0" err="1" smtClean="0">
                <a:solidFill>
                  <a:srgbClr val="FF0000"/>
                </a:solidFill>
                <a:latin typeface="Times New Roman" pitchFamily="18" charset="0"/>
                <a:cs typeface="Times New Roman" pitchFamily="18" charset="0"/>
              </a:rPr>
              <a:t>Ving</a:t>
            </a:r>
            <a:r>
              <a:rPr lang="en-US" sz="2800" dirty="0" smtClean="0">
                <a:latin typeface="Times New Roman" pitchFamily="18" charset="0"/>
                <a:cs typeface="Times New Roman" pitchFamily="18" charset="0"/>
              </a:rPr>
              <a:t> + O</a:t>
            </a:r>
            <a:endParaRPr lang="en-US" sz="2800" dirty="0">
              <a:latin typeface="Times New Roman" pitchFamily="18" charset="0"/>
              <a:cs typeface="Times New Roman" pitchFamily="18" charset="0"/>
            </a:endParaRPr>
          </a:p>
        </p:txBody>
      </p:sp>
      <p:sp>
        <p:nvSpPr>
          <p:cNvPr id="44" name="TextBox 43"/>
          <p:cNvSpPr txBox="1"/>
          <p:nvPr/>
        </p:nvSpPr>
        <p:spPr>
          <a:xfrm>
            <a:off x="2192478" y="5562600"/>
            <a:ext cx="4589322"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latin typeface="Times New Roman" pitchFamily="18" charset="0"/>
                <a:cs typeface="Times New Roman" pitchFamily="18" charset="0"/>
              </a:rPr>
              <a:t>S + </a:t>
            </a:r>
            <a:r>
              <a:rPr lang="en-US" sz="2800" dirty="0" err="1" smtClean="0">
                <a:solidFill>
                  <a:srgbClr val="FF0000"/>
                </a:solidFill>
                <a:latin typeface="Times New Roman" pitchFamily="18" charset="0"/>
                <a:cs typeface="Times New Roman" pitchFamily="18" charset="0"/>
              </a:rPr>
              <a:t>benot</a:t>
            </a:r>
            <a:r>
              <a:rPr lang="en-US" sz="2800" dirty="0" smtClean="0">
                <a:latin typeface="Times New Roman" pitchFamily="18" charset="0"/>
                <a:cs typeface="Times New Roman" pitchFamily="18" charset="0"/>
              </a:rPr>
              <a:t> used to + </a:t>
            </a:r>
            <a:r>
              <a:rPr lang="en-US" sz="2800" dirty="0" err="1" smtClean="0">
                <a:solidFill>
                  <a:srgbClr val="FF0000"/>
                </a:solidFill>
                <a:latin typeface="Times New Roman" pitchFamily="18" charset="0"/>
                <a:cs typeface="Times New Roman" pitchFamily="18" charset="0"/>
              </a:rPr>
              <a:t>Ving</a:t>
            </a:r>
            <a:r>
              <a:rPr lang="en-US" sz="2800" dirty="0" smtClean="0">
                <a:latin typeface="Times New Roman" pitchFamily="18" charset="0"/>
                <a:cs typeface="Times New Roman" pitchFamily="18" charset="0"/>
              </a:rPr>
              <a:t> + O</a:t>
            </a:r>
            <a:endParaRPr lang="en-US" sz="2800" dirty="0">
              <a:latin typeface="Times New Roman" pitchFamily="18" charset="0"/>
              <a:cs typeface="Times New Roman" pitchFamily="18" charset="0"/>
            </a:endParaRPr>
          </a:p>
        </p:txBody>
      </p:sp>
      <p:sp>
        <p:nvSpPr>
          <p:cNvPr id="45" name="TextBox 44"/>
          <p:cNvSpPr txBox="1"/>
          <p:nvPr/>
        </p:nvSpPr>
        <p:spPr>
          <a:xfrm>
            <a:off x="2192478" y="6019800"/>
            <a:ext cx="4589322" cy="523220"/>
          </a:xfrm>
          <a:prstGeom prst="rect">
            <a:avLst/>
          </a:prstGeom>
          <a:solidFill>
            <a:schemeClr val="accent6">
              <a:lumMod val="20000"/>
              <a:lumOff val="80000"/>
            </a:schemeClr>
          </a:solidFill>
          <a:ln>
            <a:solidFill>
              <a:schemeClr val="tx2"/>
            </a:solidFill>
          </a:ln>
        </p:spPr>
        <p:txBody>
          <a:bodyPr wrap="square" rtlCol="0">
            <a:spAutoFit/>
          </a:bodyPr>
          <a:lstStyle/>
          <a:p>
            <a:r>
              <a:rPr lang="en-US" sz="2800" dirty="0" smtClean="0">
                <a:solidFill>
                  <a:srgbClr val="FF0000"/>
                </a:solidFill>
                <a:latin typeface="Times New Roman" pitchFamily="18" charset="0"/>
                <a:cs typeface="Times New Roman" pitchFamily="18" charset="0"/>
              </a:rPr>
              <a:t>Be + </a:t>
            </a:r>
            <a:r>
              <a:rPr lang="en-US" sz="2800" dirty="0" smtClean="0">
                <a:latin typeface="Times New Roman" pitchFamily="18" charset="0"/>
                <a:cs typeface="Times New Roman" pitchFamily="18" charset="0"/>
              </a:rPr>
              <a:t>S + used to + </a:t>
            </a:r>
            <a:r>
              <a:rPr lang="en-US" sz="2800" dirty="0" err="1" smtClean="0">
                <a:solidFill>
                  <a:srgbClr val="FF0000"/>
                </a:solidFill>
                <a:latin typeface="Times New Roman" pitchFamily="18" charset="0"/>
                <a:cs typeface="Times New Roman" pitchFamily="18" charset="0"/>
              </a:rPr>
              <a:t>Ving</a:t>
            </a:r>
            <a:r>
              <a:rPr lang="en-US" sz="2800" dirty="0" smtClean="0">
                <a:latin typeface="Times New Roman" pitchFamily="18" charset="0"/>
                <a:cs typeface="Times New Roman" pitchFamily="18" charset="0"/>
              </a:rPr>
              <a:t> + O ?</a:t>
            </a:r>
            <a:endParaRPr lang="en-US" sz="2800" dirty="0">
              <a:latin typeface="Times New Roman" pitchFamily="18" charset="0"/>
              <a:cs typeface="Times New Roman" pitchFamily="18" charset="0"/>
            </a:endParaRPr>
          </a:p>
        </p:txBody>
      </p:sp>
      <p:sp>
        <p:nvSpPr>
          <p:cNvPr id="46" name="TextBox 45"/>
          <p:cNvSpPr txBox="1"/>
          <p:nvPr/>
        </p:nvSpPr>
        <p:spPr>
          <a:xfrm>
            <a:off x="843396" y="1231392"/>
            <a:ext cx="8077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 usually </a:t>
            </a:r>
            <a:r>
              <a:rPr lang="en-US" sz="2400" b="1" u="sng" dirty="0" smtClean="0">
                <a:latin typeface="Times New Roman" pitchFamily="18" charset="0"/>
                <a:cs typeface="Times New Roman" pitchFamily="18" charset="0"/>
              </a:rPr>
              <a:t>smoked</a:t>
            </a:r>
            <a:r>
              <a:rPr lang="en-US" sz="2400" dirty="0" smtClean="0">
                <a:latin typeface="Times New Roman" pitchFamily="18" charset="0"/>
                <a:cs typeface="Times New Roman" pitchFamily="18" charset="0"/>
              </a:rPr>
              <a:t> 20 cigarettes a day but he gave up it.</a:t>
            </a:r>
            <a:endParaRPr lang="en-US" sz="2400" dirty="0">
              <a:latin typeface="Times New Roman" pitchFamily="18" charset="0"/>
              <a:cs typeface="Times New Roman" pitchFamily="18" charset="0"/>
            </a:endParaRPr>
          </a:p>
        </p:txBody>
      </p:sp>
      <p:sp>
        <p:nvSpPr>
          <p:cNvPr id="47" name="TextBox 46"/>
          <p:cNvSpPr txBox="1"/>
          <p:nvPr/>
        </p:nvSpPr>
        <p:spPr>
          <a:xfrm>
            <a:off x="696192" y="1657727"/>
            <a:ext cx="8371608"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Tim used to </a:t>
            </a:r>
            <a:r>
              <a:rPr lang="en-US" sz="2400" b="1" u="sng" dirty="0" smtClean="0">
                <a:latin typeface="Times New Roman" pitchFamily="18" charset="0"/>
                <a:cs typeface="Times New Roman" pitchFamily="18" charset="0"/>
              </a:rPr>
              <a:t>smoke</a:t>
            </a:r>
            <a:r>
              <a:rPr lang="en-US" sz="2400" dirty="0" smtClean="0">
                <a:latin typeface="Times New Roman" pitchFamily="18" charset="0"/>
                <a:cs typeface="Times New Roman" pitchFamily="18" charset="0"/>
              </a:rPr>
              <a:t> 20 cigarettes a day but he gave up it.</a:t>
            </a:r>
            <a:endParaRPr lang="en-US" sz="2400" dirty="0">
              <a:latin typeface="Times New Roman" pitchFamily="18" charset="0"/>
              <a:cs typeface="Times New Roman" pitchFamily="18" charset="0"/>
            </a:endParaRPr>
          </a:p>
        </p:txBody>
      </p:sp>
      <p:sp>
        <p:nvSpPr>
          <p:cNvPr id="15" name="5-Point Star 14">
            <a:hlinkClick r:id="rId3" action="ppaction://hlinksldjump"/>
          </p:cNvPr>
          <p:cNvSpPr/>
          <p:nvPr/>
        </p:nvSpPr>
        <p:spPr>
          <a:xfrm>
            <a:off x="8534400" y="35366"/>
            <a:ext cx="533400" cy="34563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15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par>
                                <p:cTn id="28" presetID="10" presetClass="exit" presetSubtype="0" fill="hold" grpId="1" nodeType="withEffect">
                                  <p:stCondLst>
                                    <p:cond delay="0"/>
                                  </p:stCondLst>
                                  <p:childTnLst>
                                    <p:animEffect transition="out" filter="fade">
                                      <p:cBhvr>
                                        <p:cTn id="29" dur="500"/>
                                        <p:tgtEl>
                                          <p:spTgt spid="29"/>
                                        </p:tgtEl>
                                      </p:cBhvr>
                                    </p:animEffect>
                                    <p:set>
                                      <p:cBhvr>
                                        <p:cTn id="30" dur="1" fill="hold">
                                          <p:stCondLst>
                                            <p:cond delay="499"/>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500"/>
                                        <p:tgtEl>
                                          <p:spTgt spid="47"/>
                                        </p:tgtEl>
                                      </p:cBhvr>
                                    </p:animEffect>
                                  </p:childTnLst>
                                </p:cTn>
                              </p:par>
                              <p:par>
                                <p:cTn id="36" presetID="10" presetClass="exit" presetSubtype="0" fill="hold" grpId="1" nodeType="withEffect">
                                  <p:stCondLst>
                                    <p:cond delay="0"/>
                                  </p:stCondLst>
                                  <p:childTnLst>
                                    <p:animEffect transition="out" filter="fade">
                                      <p:cBhvr>
                                        <p:cTn id="37" dur="500"/>
                                        <p:tgtEl>
                                          <p:spTgt spid="30"/>
                                        </p:tgtEl>
                                      </p:cBhvr>
                                    </p:animEffect>
                                    <p:set>
                                      <p:cBhvr>
                                        <p:cTn id="38" dur="1" fill="hold">
                                          <p:stCondLst>
                                            <p:cond delay="499"/>
                                          </p:stCondLst>
                                        </p:cTn>
                                        <p:tgtEl>
                                          <p:spTgt spid="3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animEffect transition="in" filter="fade">
                                      <p:cBhvr>
                                        <p:cTn id="48" dur="500"/>
                                        <p:tgtEl>
                                          <p:spTgt spid="7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fade">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5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fade">
                                      <p:cBhvr>
                                        <p:cTn id="78" dur="500"/>
                                        <p:tgtEl>
                                          <p:spTgt spid="39"/>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fade">
                                      <p:cBhvr>
                                        <p:cTn id="83" dur="500"/>
                                        <p:tgtEl>
                                          <p:spTgt spid="4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500"/>
                                        <p:tgtEl>
                                          <p:spTgt spid="42"/>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fade">
                                      <p:cBhvr>
                                        <p:cTn id="93" dur="500"/>
                                        <p:tgtEl>
                                          <p:spTgt spid="43"/>
                                        </p:tgtEl>
                                      </p:cBhvr>
                                    </p:animEffect>
                                  </p:childTnLst>
                                </p:cTn>
                              </p:par>
                              <p:par>
                                <p:cTn id="94" presetID="10" presetClass="exit" presetSubtype="0" fill="hold" grpId="1" nodeType="withEffect">
                                  <p:stCondLst>
                                    <p:cond delay="0"/>
                                  </p:stCondLst>
                                  <p:childTnLst>
                                    <p:animEffect transition="out" filter="fade">
                                      <p:cBhvr>
                                        <p:cTn id="95" dur="500"/>
                                        <p:tgtEl>
                                          <p:spTgt spid="42"/>
                                        </p:tgtEl>
                                      </p:cBhvr>
                                    </p:animEffect>
                                    <p:set>
                                      <p:cBhvr>
                                        <p:cTn id="96" dur="1" fill="hold">
                                          <p:stCondLst>
                                            <p:cond delay="499"/>
                                          </p:stCondLst>
                                        </p:cTn>
                                        <p:tgtEl>
                                          <p:spTgt spid="42"/>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fade">
                                      <p:cBhvr>
                                        <p:cTn id="101" dur="500"/>
                                        <p:tgtEl>
                                          <p:spTgt spid="4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fade">
                                      <p:cBhvr>
                                        <p:cTn id="10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9" grpId="0" animBg="1"/>
      <p:bldP spid="28" grpId="0"/>
      <p:bldP spid="29" grpId="0"/>
      <p:bldP spid="29" grpId="1"/>
      <p:bldP spid="30" grpId="0"/>
      <p:bldP spid="30" grpId="1"/>
      <p:bldP spid="11" grpId="0" animBg="1"/>
      <p:bldP spid="31" grpId="0" animBg="1"/>
      <p:bldP spid="32" grpId="0" animBg="1"/>
      <p:bldP spid="33" grpId="0"/>
      <p:bldP spid="36" grpId="0"/>
      <p:bldP spid="38" grpId="0"/>
      <p:bldP spid="39" grpId="0" animBg="1"/>
      <p:bldP spid="40" grpId="0" animBg="1"/>
      <p:bldP spid="42" grpId="0" animBg="1"/>
      <p:bldP spid="42" grpId="1" animBg="1"/>
      <p:bldP spid="43" grpId="0" animBg="1"/>
      <p:bldP spid="44" grpId="0" animBg="1"/>
      <p:bldP spid="45" grpId="0" animBg="1"/>
      <p:bldP spid="46" grpId="0"/>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5847755"/>
          </a:xfrm>
          <a:prstGeom prst="rect">
            <a:avLst/>
          </a:prstGeom>
          <a:noFill/>
        </p:spPr>
        <p:txBody>
          <a:bodyPr wrap="square" rtlCol="0">
            <a:spAutoFit/>
          </a:bodyPr>
          <a:lstStyle/>
          <a:p>
            <a:r>
              <a:rPr lang="en-US" sz="2200" spc="-20" dirty="0">
                <a:latin typeface="Times New Roman" pitchFamily="18" charset="0"/>
                <a:cs typeface="Times New Roman" pitchFamily="18" charset="0"/>
              </a:rPr>
              <a:t> </a:t>
            </a:r>
            <a:r>
              <a:rPr lang="en-US" sz="2200" spc="-20" dirty="0" smtClean="0">
                <a:latin typeface="Times New Roman" pitchFamily="18" charset="0"/>
                <a:cs typeface="Times New Roman" pitchFamily="18" charset="0"/>
              </a:rPr>
              <a:t>       When </a:t>
            </a:r>
            <a:r>
              <a:rPr lang="en-US" sz="2200" spc="-20" dirty="0">
                <a:latin typeface="Times New Roman" pitchFamily="18" charset="0"/>
                <a:cs typeface="Times New Roman" pitchFamily="18" charset="0"/>
              </a:rPr>
              <a:t>you are in Hong Kong, you can go about by taxi, by tram, by bus, or (1) </a:t>
            </a:r>
            <a:r>
              <a:rPr lang="en-US" sz="2200" spc="-20" dirty="0" smtClean="0">
                <a:latin typeface="Times New Roman" pitchFamily="18" charset="0"/>
                <a:cs typeface="Times New Roman" pitchFamily="18" charset="0"/>
              </a:rPr>
              <a:t>____ underground</a:t>
            </a:r>
            <a:r>
              <a:rPr lang="en-US" sz="2200" spc="-20" dirty="0">
                <a:latin typeface="Times New Roman" pitchFamily="18" charset="0"/>
                <a:cs typeface="Times New Roman" pitchFamily="18" charset="0"/>
              </a:rPr>
              <a:t>. I myself prefer the underground (2) </a:t>
            </a:r>
            <a:r>
              <a:rPr lang="en-US" sz="2200" spc="-20" dirty="0" smtClean="0">
                <a:latin typeface="Times New Roman" pitchFamily="18" charset="0"/>
                <a:cs typeface="Times New Roman" pitchFamily="18" charset="0"/>
              </a:rPr>
              <a:t>_____ it </a:t>
            </a:r>
            <a:r>
              <a:rPr lang="en-US" sz="2200" spc="-20" dirty="0">
                <a:latin typeface="Times New Roman" pitchFamily="18" charset="0"/>
                <a:cs typeface="Times New Roman" pitchFamily="18" charset="0"/>
              </a:rPr>
              <a:t>is fast, easy and cheap. There are (3)  </a:t>
            </a:r>
            <a:r>
              <a:rPr lang="en-US" sz="2200" spc="-20" dirty="0" smtClean="0">
                <a:latin typeface="Times New Roman" pitchFamily="18" charset="0"/>
                <a:cs typeface="Times New Roman" pitchFamily="18" charset="0"/>
              </a:rPr>
              <a:t>_____ </a:t>
            </a:r>
            <a:r>
              <a:rPr lang="en-US" sz="2200" spc="-20" dirty="0">
                <a:latin typeface="Times New Roman" pitchFamily="18" charset="0"/>
                <a:cs typeface="Times New Roman" pitchFamily="18" charset="0"/>
              </a:rPr>
              <a:t>trams and buses in Hong Kong, and one cannot drive along the road (4)  </a:t>
            </a:r>
            <a:r>
              <a:rPr lang="en-US" sz="2200" spc="-20" dirty="0" smtClean="0">
                <a:latin typeface="Times New Roman" pitchFamily="18" charset="0"/>
                <a:cs typeface="Times New Roman" pitchFamily="18" charset="0"/>
              </a:rPr>
              <a:t>_____ and </a:t>
            </a:r>
            <a:r>
              <a:rPr lang="en-US" sz="2200" spc="-20" dirty="0">
                <a:latin typeface="Times New Roman" pitchFamily="18" charset="0"/>
                <a:cs typeface="Times New Roman" pitchFamily="18" charset="0"/>
              </a:rPr>
              <a:t>without many stops. The underground is therefore usually quicker (5) </a:t>
            </a:r>
            <a:r>
              <a:rPr lang="en-US" sz="2200" spc="-20" dirty="0" smtClean="0">
                <a:latin typeface="Times New Roman" pitchFamily="18" charset="0"/>
                <a:cs typeface="Times New Roman" pitchFamily="18" charset="0"/>
              </a:rPr>
              <a:t>____ taxis </a:t>
            </a:r>
            <a:r>
              <a:rPr lang="en-US" sz="2200" spc="-20" dirty="0">
                <a:latin typeface="Times New Roman" pitchFamily="18" charset="0"/>
                <a:cs typeface="Times New Roman" pitchFamily="18" charset="0"/>
              </a:rPr>
              <a:t>or buses. If you do not know Hong Kong very well, it is very difficult (6) </a:t>
            </a:r>
            <a:r>
              <a:rPr lang="en-US" sz="2200" spc="-20" dirty="0" smtClean="0">
                <a:latin typeface="Times New Roman" pitchFamily="18" charset="0"/>
                <a:cs typeface="Times New Roman" pitchFamily="18" charset="0"/>
              </a:rPr>
              <a:t>______ the </a:t>
            </a:r>
            <a:r>
              <a:rPr lang="en-US" sz="2200" spc="-20" dirty="0">
                <a:latin typeface="Times New Roman" pitchFamily="18" charset="0"/>
                <a:cs typeface="Times New Roman" pitchFamily="18" charset="0"/>
              </a:rPr>
              <a:t>bus you want. You can take a taxi, but </a:t>
            </a:r>
            <a:r>
              <a:rPr lang="en-US" sz="2200" spc="-20" dirty="0" smtClean="0">
                <a:latin typeface="Times New Roman" pitchFamily="18" charset="0"/>
                <a:cs typeface="Times New Roman" pitchFamily="18" charset="0"/>
              </a:rPr>
              <a:t>it is </a:t>
            </a:r>
            <a:r>
              <a:rPr lang="en-US" sz="2200" spc="-20" dirty="0">
                <a:latin typeface="Times New Roman" pitchFamily="18" charset="0"/>
                <a:cs typeface="Times New Roman" pitchFamily="18" charset="0"/>
              </a:rPr>
              <a:t>(7) </a:t>
            </a:r>
            <a:r>
              <a:rPr lang="en-US" sz="2200" spc="-20" dirty="0" smtClean="0">
                <a:latin typeface="Times New Roman" pitchFamily="18" charset="0"/>
                <a:cs typeface="Times New Roman" pitchFamily="18" charset="0"/>
              </a:rPr>
              <a:t>_____ </a:t>
            </a:r>
            <a:r>
              <a:rPr lang="en-US" sz="2200" spc="-20" dirty="0">
                <a:latin typeface="Times New Roman" pitchFamily="18" charset="0"/>
                <a:cs typeface="Times New Roman" pitchFamily="18" charset="0"/>
              </a:rPr>
              <a:t>expensive than the underground or a bus. On the underground you find god maps that tell you the names of the stations and show you (8)  </a:t>
            </a:r>
            <a:r>
              <a:rPr lang="en-US" sz="2200" spc="-20" dirty="0" smtClean="0">
                <a:latin typeface="Times New Roman" pitchFamily="18" charset="0"/>
                <a:cs typeface="Times New Roman" pitchFamily="18" charset="0"/>
              </a:rPr>
              <a:t>_____ to </a:t>
            </a:r>
            <a:r>
              <a:rPr lang="en-US" sz="2200" spc="-20" dirty="0">
                <a:latin typeface="Times New Roman" pitchFamily="18" charset="0"/>
                <a:cs typeface="Times New Roman" pitchFamily="18" charset="0"/>
              </a:rPr>
              <a:t>get to them so that it is easy to find your way.</a:t>
            </a:r>
          </a:p>
          <a:p>
            <a:r>
              <a:rPr lang="en-US" sz="2200" dirty="0">
                <a:latin typeface="Times New Roman" pitchFamily="18" charset="0"/>
                <a:cs typeface="Times New Roman" pitchFamily="18" charset="0"/>
              </a:rPr>
              <a:t>1. A. in 		 B. by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on 			D. with </a:t>
            </a:r>
          </a:p>
          <a:p>
            <a:r>
              <a:rPr lang="en-US" sz="2200" dirty="0">
                <a:latin typeface="Times New Roman" pitchFamily="18" charset="0"/>
                <a:cs typeface="Times New Roman" pitchFamily="18" charset="0"/>
              </a:rPr>
              <a:t>2. A. because  	 </a:t>
            </a:r>
            <a:r>
              <a:rPr lang="en-US" sz="2200" dirty="0" smtClean="0">
                <a:latin typeface="Times New Roman" pitchFamily="18" charset="0"/>
                <a:cs typeface="Times New Roman" pitchFamily="18" charset="0"/>
              </a:rPr>
              <a:t>B</a:t>
            </a:r>
            <a:r>
              <a:rPr lang="en-US" sz="2200" dirty="0">
                <a:latin typeface="Times New Roman" pitchFamily="18" charset="0"/>
                <a:cs typeface="Times New Roman" pitchFamily="18" charset="0"/>
              </a:rPr>
              <a:t>. when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so 			D.  but</a:t>
            </a:r>
          </a:p>
          <a:p>
            <a:r>
              <a:rPr lang="en-US" sz="2200" dirty="0">
                <a:latin typeface="Times New Roman" pitchFamily="18" charset="0"/>
                <a:cs typeface="Times New Roman" pitchFamily="18" charset="0"/>
              </a:rPr>
              <a:t>3. A. some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B. a lot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many 		D.  few </a:t>
            </a:r>
          </a:p>
          <a:p>
            <a:r>
              <a:rPr lang="en-US" sz="2200" dirty="0">
                <a:latin typeface="Times New Roman" pitchFamily="18" charset="0"/>
                <a:cs typeface="Times New Roman" pitchFamily="18" charset="0"/>
              </a:rPr>
              <a:t>4. A. quick  	 B.  quicker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quickly 		D.  quickest </a:t>
            </a:r>
          </a:p>
          <a:p>
            <a:r>
              <a:rPr lang="en-US" sz="2200" dirty="0">
                <a:latin typeface="Times New Roman" pitchFamily="18" charset="0"/>
                <a:cs typeface="Times New Roman" pitchFamily="18" charset="0"/>
              </a:rPr>
              <a:t>5. A. as     	 </a:t>
            </a:r>
            <a:r>
              <a:rPr lang="en-US" sz="2200" dirty="0" smtClean="0">
                <a:latin typeface="Times New Roman" pitchFamily="18" charset="0"/>
                <a:cs typeface="Times New Roman" pitchFamily="18" charset="0"/>
              </a:rPr>
              <a:t>B</a:t>
            </a:r>
            <a:r>
              <a:rPr lang="en-US" sz="2200" dirty="0">
                <a:latin typeface="Times New Roman" pitchFamily="18" charset="0"/>
                <a:cs typeface="Times New Roman" pitchFamily="18" charset="0"/>
              </a:rPr>
              <a:t>. than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like 			D. so</a:t>
            </a:r>
          </a:p>
          <a:p>
            <a:r>
              <a:rPr lang="en-US" sz="2200" dirty="0">
                <a:latin typeface="Times New Roman" pitchFamily="18" charset="0"/>
                <a:cs typeface="Times New Roman" pitchFamily="18" charset="0"/>
              </a:rPr>
              <a:t>6. A. finding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B.  to find 	</a:t>
            </a:r>
            <a:r>
              <a:rPr lang="en-US" sz="2200" dirty="0" smtClean="0">
                <a:latin typeface="Times New Roman" pitchFamily="18" charset="0"/>
                <a:cs typeface="Times New Roman" pitchFamily="18" charset="0"/>
              </a:rPr>
              <a:t>	C</a:t>
            </a:r>
            <a:r>
              <a:rPr lang="en-US" sz="2200" dirty="0">
                <a:latin typeface="Times New Roman" pitchFamily="18" charset="0"/>
                <a:cs typeface="Times New Roman" pitchFamily="18" charset="0"/>
              </a:rPr>
              <a:t>. found 		D.  to finding </a:t>
            </a:r>
          </a:p>
          <a:p>
            <a:r>
              <a:rPr lang="en-US" sz="2200" dirty="0">
                <a:latin typeface="Times New Roman" pitchFamily="18" charset="0"/>
                <a:cs typeface="Times New Roman" pitchFamily="18" charset="0"/>
              </a:rPr>
              <a:t>7. A. more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B.  much  	</a:t>
            </a:r>
            <a:r>
              <a:rPr lang="en-US" sz="2200" dirty="0" smtClean="0">
                <a:latin typeface="Times New Roman" pitchFamily="18" charset="0"/>
                <a:cs typeface="Times New Roman" pitchFamily="18" charset="0"/>
              </a:rPr>
              <a:t>	C.as </a:t>
            </a:r>
            <a:r>
              <a:rPr lang="en-US" sz="2200" dirty="0">
                <a:latin typeface="Times New Roman" pitchFamily="18" charset="0"/>
                <a:cs typeface="Times New Roman" pitchFamily="18" charset="0"/>
              </a:rPr>
              <a:t>			D.  too</a:t>
            </a:r>
          </a:p>
          <a:p>
            <a:r>
              <a:rPr lang="en-US" sz="2200" dirty="0">
                <a:latin typeface="Times New Roman" pitchFamily="18" charset="0"/>
                <a:cs typeface="Times New Roman" pitchFamily="18" charset="0"/>
              </a:rPr>
              <a:t>8. A. who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B. when  		C. what 		D.  how </a:t>
            </a: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6" name="Oval 5"/>
          <p:cNvSpPr/>
          <p:nvPr/>
        </p:nvSpPr>
        <p:spPr>
          <a:xfrm>
            <a:off x="1853042" y="4052455"/>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40722" y="4357254"/>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20044" y="467591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520044" y="5067299"/>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880751" y="5379024"/>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a:t>I. Choose the best answer to complete the passage.</a:t>
            </a:r>
            <a:endParaRPr lang="en-US" sz="2400" dirty="0"/>
          </a:p>
        </p:txBody>
      </p:sp>
      <p:sp>
        <p:nvSpPr>
          <p:cNvPr id="12" name="Oval 11"/>
          <p:cNvSpPr/>
          <p:nvPr/>
        </p:nvSpPr>
        <p:spPr>
          <a:xfrm>
            <a:off x="1853042" y="5760024"/>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0722" y="6050966"/>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39000" y="6431966"/>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32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14400"/>
            <a:ext cx="9144000" cy="6001643"/>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p>
          <a:p>
            <a:r>
              <a:rPr lang="en-US" sz="2400" dirty="0">
                <a:latin typeface="Times New Roman" pitchFamily="18" charset="0"/>
                <a:cs typeface="Times New Roman" pitchFamily="18" charset="0"/>
              </a:rPr>
              <a:t>1. Where do taxis often take people from?</a:t>
            </a:r>
          </a:p>
          <a:p>
            <a:r>
              <a:rPr lang="en-US" sz="2400" dirty="0">
                <a:latin typeface="Times New Roman" pitchFamily="18" charset="0"/>
                <a:cs typeface="Times New Roman" pitchFamily="18" charset="0"/>
              </a:rPr>
              <a:t>2. What are trucks bringing? And what about ships?</a:t>
            </a:r>
          </a:p>
          <a:p>
            <a:r>
              <a:rPr lang="en-US" sz="2400" dirty="0">
                <a:latin typeface="Times New Roman" pitchFamily="18" charset="0"/>
                <a:cs typeface="Times New Roman" pitchFamily="18" charset="0"/>
              </a:rPr>
              <a:t>3. Who are commuters?</a:t>
            </a:r>
          </a:p>
          <a:p>
            <a:r>
              <a:rPr lang="en-US" sz="2400" spc="-20" dirty="0">
                <a:latin typeface="Times New Roman" pitchFamily="18" charset="0"/>
                <a:cs typeface="Times New Roman" pitchFamily="18" charset="0"/>
              </a:rPr>
              <a:t>4. What do people often do when they are in a hurry in the early morning?</a:t>
            </a:r>
          </a:p>
          <a:p>
            <a:r>
              <a:rPr lang="en-US" sz="2400" dirty="0">
                <a:latin typeface="Times New Roman" pitchFamily="18" charset="0"/>
                <a:cs typeface="Times New Roman" pitchFamily="18" charset="0"/>
              </a:rPr>
              <a:t>5. What do the policemen do to control the traffic?</a:t>
            </a: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57965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Tree>
    <p:extLst>
      <p:ext uri="{BB962C8B-B14F-4D97-AF65-F5344CB8AC3E}">
        <p14:creationId xmlns:p14="http://schemas.microsoft.com/office/powerpoint/2010/main" val="111676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4154984"/>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
        <p:nvSpPr>
          <p:cNvPr id="6" name="TextBox 5"/>
          <p:cNvSpPr txBox="1"/>
          <p:nvPr/>
        </p:nvSpPr>
        <p:spPr>
          <a:xfrm>
            <a:off x="0" y="5105400"/>
            <a:ext cx="9144000" cy="461665"/>
          </a:xfrm>
          <a:prstGeom prst="rect">
            <a:avLst/>
          </a:prstGeom>
          <a:noFill/>
        </p:spPr>
        <p:txBody>
          <a:bodyPr wrap="square" rtlCol="0">
            <a:spAutoFit/>
          </a:bodyPr>
          <a:lstStyle/>
          <a:p>
            <a:r>
              <a:rPr lang="en-US" sz="2400" dirty="0">
                <a:latin typeface="Times New Roman" pitchFamily="18" charset="0"/>
                <a:cs typeface="Times New Roman" pitchFamily="18" charset="0"/>
              </a:rPr>
              <a:t>1. Where do taxis often take people from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380999" y="5578457"/>
            <a:ext cx="8790709"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Taxis </a:t>
            </a:r>
            <a:r>
              <a:rPr lang="en-US" sz="2400" dirty="0">
                <a:solidFill>
                  <a:srgbClr val="FF0000"/>
                </a:solidFill>
                <a:latin typeface="Times New Roman" pitchFamily="18" charset="0"/>
                <a:cs typeface="Times New Roman" pitchFamily="18" charset="0"/>
              </a:rPr>
              <a:t>often take people </a:t>
            </a:r>
            <a:r>
              <a:rPr lang="en-US" sz="2400" dirty="0" smtClean="0">
                <a:solidFill>
                  <a:srgbClr val="FF0000"/>
                </a:solidFill>
                <a:latin typeface="Times New Roman" pitchFamily="18" charset="0"/>
                <a:cs typeface="Times New Roman" pitchFamily="18" charset="0"/>
              </a:rPr>
              <a:t>from</a:t>
            </a:r>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the airport and the train stations.</a:t>
            </a:r>
            <a:endParaRPr lang="en-US" sz="2400" dirty="0">
              <a:solidFill>
                <a:srgbClr val="FF0000"/>
              </a:solidFill>
              <a:latin typeface="Times New Roman" pitchFamily="18" charset="0"/>
              <a:cs typeface="Times New Roman" pitchFamily="18" charset="0"/>
            </a:endParaRPr>
          </a:p>
        </p:txBody>
      </p:sp>
      <p:cxnSp>
        <p:nvCxnSpPr>
          <p:cNvPr id="10" name="Straight Connector 9"/>
          <p:cNvCxnSpPr/>
          <p:nvPr/>
        </p:nvCxnSpPr>
        <p:spPr>
          <a:xfrm>
            <a:off x="5334000" y="1392380"/>
            <a:ext cx="38100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7709" y="1752600"/>
            <a:ext cx="5839691"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5848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4154984"/>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
        <p:nvSpPr>
          <p:cNvPr id="6" name="TextBox 5"/>
          <p:cNvSpPr txBox="1"/>
          <p:nvPr/>
        </p:nvSpPr>
        <p:spPr>
          <a:xfrm>
            <a:off x="0" y="5105400"/>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What are trucks bringing? And what about ships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228600" y="5536894"/>
            <a:ext cx="8915400" cy="830997"/>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Trucks are bringing </a:t>
            </a:r>
            <a:r>
              <a:rPr lang="en-US" sz="2400" spc="-40" dirty="0">
                <a:solidFill>
                  <a:srgbClr val="FF0000"/>
                </a:solidFill>
                <a:latin typeface="Times New Roman" pitchFamily="18" charset="0"/>
                <a:cs typeface="Times New Roman" pitchFamily="18" charset="0"/>
              </a:rPr>
              <a:t>fresh fruits and </a:t>
            </a:r>
            <a:r>
              <a:rPr lang="en-US" sz="2400" spc="-40" dirty="0" smtClean="0">
                <a:solidFill>
                  <a:srgbClr val="FF0000"/>
                </a:solidFill>
                <a:latin typeface="Times New Roman" pitchFamily="18" charset="0"/>
                <a:cs typeface="Times New Roman" pitchFamily="18" charset="0"/>
              </a:rPr>
              <a:t>vegetables</a:t>
            </a:r>
            <a:r>
              <a:rPr lang="en-US" sz="2400" spc="-40" dirty="0">
                <a:solidFill>
                  <a:srgbClr val="FF0000"/>
                </a:solidFill>
                <a:latin typeface="Times New Roman" pitchFamily="18" charset="0"/>
                <a:cs typeface="Times New Roman" pitchFamily="18" charset="0"/>
              </a:rPr>
              <a:t> into the city</a:t>
            </a:r>
            <a:endParaRPr lang="en-US" sz="2400" spc="-40" dirty="0" smtClean="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And </a:t>
            </a:r>
            <a:r>
              <a:rPr lang="en-US" sz="2400" dirty="0" smtClean="0">
                <a:solidFill>
                  <a:srgbClr val="FF0000"/>
                </a:solidFill>
                <a:latin typeface="Times New Roman" pitchFamily="18" charset="0"/>
                <a:cs typeface="Times New Roman" pitchFamily="18" charset="0"/>
              </a:rPr>
              <a:t>ships</a:t>
            </a:r>
            <a:r>
              <a:rPr lang="en-US" sz="2400" dirty="0">
                <a:solidFill>
                  <a:srgbClr val="FF0000"/>
                </a:solidFill>
                <a:latin typeface="Times New Roman" pitchFamily="18" charset="0"/>
                <a:cs typeface="Times New Roman" pitchFamily="18" charset="0"/>
              </a:rPr>
              <a:t> </a:t>
            </a:r>
            <a:r>
              <a:rPr lang="en-US" sz="2400" spc="-40" dirty="0">
                <a:solidFill>
                  <a:srgbClr val="FF0000"/>
                </a:solidFill>
                <a:latin typeface="Times New Roman" pitchFamily="18" charset="0"/>
                <a:cs typeface="Times New Roman" pitchFamily="18" charset="0"/>
              </a:rPr>
              <a:t>are bringing food and fuel to the </a:t>
            </a:r>
            <a:r>
              <a:rPr lang="en-US" sz="2400" spc="-40" dirty="0" err="1" smtClean="0">
                <a:solidFill>
                  <a:srgbClr val="FF0000"/>
                </a:solidFill>
                <a:latin typeface="Times New Roman" pitchFamily="18" charset="0"/>
                <a:cs typeface="Times New Roman" pitchFamily="18" charset="0"/>
              </a:rPr>
              <a:t>harbour</a:t>
            </a:r>
            <a:r>
              <a:rPr lang="en-US" sz="2400" spc="-4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cxnSp>
        <p:nvCxnSpPr>
          <p:cNvPr id="9" name="Straight Connector 8"/>
          <p:cNvCxnSpPr/>
          <p:nvPr/>
        </p:nvCxnSpPr>
        <p:spPr>
          <a:xfrm>
            <a:off x="5410200" y="2133600"/>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62344" y="2514600"/>
            <a:ext cx="18669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429000" y="2500745"/>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5160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4154984"/>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
        <p:nvSpPr>
          <p:cNvPr id="6" name="TextBox 5"/>
          <p:cNvSpPr txBox="1"/>
          <p:nvPr/>
        </p:nvSpPr>
        <p:spPr>
          <a:xfrm>
            <a:off x="0" y="5105400"/>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Who are commuters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176644" y="5620021"/>
            <a:ext cx="91440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Commuters are people </a:t>
            </a:r>
            <a:r>
              <a:rPr lang="en-US" sz="2400" dirty="0">
                <a:solidFill>
                  <a:srgbClr val="FF0000"/>
                </a:solidFill>
                <a:latin typeface="Times New Roman" pitchFamily="18" charset="0"/>
                <a:cs typeface="Times New Roman" pitchFamily="18" charset="0"/>
              </a:rPr>
              <a:t>who work in the big city live in the suburbs,</a:t>
            </a:r>
          </a:p>
        </p:txBody>
      </p:sp>
      <p:cxnSp>
        <p:nvCxnSpPr>
          <p:cNvPr id="9" name="Straight Connector 8"/>
          <p:cNvCxnSpPr/>
          <p:nvPr/>
        </p:nvCxnSpPr>
        <p:spPr>
          <a:xfrm>
            <a:off x="62344" y="3581400"/>
            <a:ext cx="5500256"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8305800" y="3200400"/>
            <a:ext cx="838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5160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4154984"/>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
        <p:nvSpPr>
          <p:cNvPr id="6" name="TextBox 5"/>
          <p:cNvSpPr txBox="1"/>
          <p:nvPr/>
        </p:nvSpPr>
        <p:spPr>
          <a:xfrm>
            <a:off x="0" y="5105400"/>
            <a:ext cx="9144000" cy="461665"/>
          </a:xfrm>
          <a:prstGeom prst="rect">
            <a:avLst/>
          </a:prstGeom>
          <a:noFill/>
        </p:spPr>
        <p:txBody>
          <a:bodyPr wrap="square" rtlCol="0">
            <a:spAutoFit/>
          </a:bodyPr>
          <a:lstStyle/>
          <a:p>
            <a:r>
              <a:rPr lang="en-US" sz="2400" spc="-20" dirty="0" smtClean="0">
                <a:latin typeface="Times New Roman" pitchFamily="18" charset="0"/>
                <a:cs typeface="Times New Roman" pitchFamily="18" charset="0"/>
              </a:rPr>
              <a:t>4</a:t>
            </a:r>
            <a:r>
              <a:rPr lang="en-US" sz="2400" spc="-20" dirty="0">
                <a:latin typeface="Times New Roman" pitchFamily="18" charset="0"/>
                <a:cs typeface="Times New Roman" pitchFamily="18" charset="0"/>
              </a:rPr>
              <a:t>. What do people often do when they are in a hurry in </a:t>
            </a:r>
            <a:r>
              <a:rPr lang="en-US" sz="2400" spc="-20" dirty="0" smtClean="0">
                <a:latin typeface="Times New Roman" pitchFamily="18" charset="0"/>
                <a:cs typeface="Times New Roman" pitchFamily="18" charset="0"/>
              </a:rPr>
              <a:t>the </a:t>
            </a:r>
            <a:r>
              <a:rPr lang="en-US" sz="2400" spc="-20" dirty="0">
                <a:latin typeface="Times New Roman" pitchFamily="18" charset="0"/>
                <a:cs typeface="Times New Roman" pitchFamily="18" charset="0"/>
              </a:rPr>
              <a:t>early morning?</a:t>
            </a:r>
            <a:r>
              <a:rPr lang="en-US" sz="2400" spc="-20" dirty="0" smtClean="0">
                <a:latin typeface="Times New Roman" pitchFamily="18" charset="0"/>
                <a:cs typeface="Times New Roman" pitchFamily="18" charset="0"/>
              </a:rPr>
              <a:t> </a:t>
            </a:r>
            <a:endParaRPr lang="en-US" sz="2400" spc="-20" dirty="0">
              <a:latin typeface="Times New Roman" pitchFamily="18" charset="0"/>
              <a:cs typeface="Times New Roman" pitchFamily="18" charset="0"/>
            </a:endParaRPr>
          </a:p>
        </p:txBody>
      </p:sp>
      <p:sp>
        <p:nvSpPr>
          <p:cNvPr id="8" name="TextBox 7"/>
          <p:cNvSpPr txBox="1"/>
          <p:nvPr/>
        </p:nvSpPr>
        <p:spPr>
          <a:xfrm>
            <a:off x="76200" y="5562141"/>
            <a:ext cx="9067800" cy="830997"/>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Some </a:t>
            </a:r>
            <a:r>
              <a:rPr lang="en-US" sz="2400" dirty="0">
                <a:solidFill>
                  <a:srgbClr val="FF0000"/>
                </a:solidFill>
                <a:latin typeface="Times New Roman" pitchFamily="18" charset="0"/>
                <a:cs typeface="Times New Roman" pitchFamily="18" charset="0"/>
              </a:rPr>
              <a:t>stop only to drink a cup of coffee. Others stop to buy the morning paper or to have </a:t>
            </a:r>
            <a:r>
              <a:rPr lang="en-US" sz="2400" dirty="0" smtClean="0">
                <a:solidFill>
                  <a:srgbClr val="FF0000"/>
                </a:solidFill>
                <a:latin typeface="Times New Roman" pitchFamily="18" charset="0"/>
                <a:cs typeface="Times New Roman" pitchFamily="18" charset="0"/>
              </a:rPr>
              <a:t>breakfast.</a:t>
            </a:r>
            <a:endParaRPr lang="en-US" sz="2400" b="1" u="sng" dirty="0">
              <a:solidFill>
                <a:srgbClr val="FF0000"/>
              </a:solidFill>
              <a:latin typeface="Times New Roman" pitchFamily="18" charset="0"/>
              <a:cs typeface="Times New Roman" pitchFamily="18" charset="0"/>
            </a:endParaRPr>
          </a:p>
        </p:txBody>
      </p:sp>
      <p:cxnSp>
        <p:nvCxnSpPr>
          <p:cNvPr id="9" name="Straight Connector 8"/>
          <p:cNvCxnSpPr/>
          <p:nvPr/>
        </p:nvCxnSpPr>
        <p:spPr>
          <a:xfrm>
            <a:off x="2895600" y="3962400"/>
            <a:ext cx="6019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76200" y="4308765"/>
            <a:ext cx="8610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5160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4154984"/>
          </a:xfrm>
          <a:prstGeom prst="rect">
            <a:avLst/>
          </a:prstGeom>
          <a:noFill/>
        </p:spPr>
        <p:txBody>
          <a:bodyPr wrap="square" rtlCol="0">
            <a:spAutoFit/>
          </a:bodyPr>
          <a:lstStyle/>
          <a:p>
            <a:pPr algn="just"/>
            <a:r>
              <a:rPr lang="en-US" sz="2400" spc="-20" dirty="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40" dirty="0">
                <a:latin typeface="Times New Roman" pitchFamily="18" charset="0"/>
                <a:cs typeface="Times New Roman" pitchFamily="18" charset="0"/>
              </a:rPr>
              <a:t>The streets are crowded with traffic. Taxis are bringing tired people from the airport and the train stations to the hotels. They hope to sleep a few hours before their busy day in the big city. Trucks are bringing fresh fruits and vegetables into the city. Ships are bringing food and fuel to the </a:t>
            </a:r>
            <a:r>
              <a:rPr lang="en-US" sz="2400" spc="-40" dirty="0" err="1">
                <a:latin typeface="Times New Roman" pitchFamily="18" charset="0"/>
                <a:cs typeface="Times New Roman" pitchFamily="18" charset="0"/>
              </a:rPr>
              <a:t>harbour</a:t>
            </a:r>
            <a:r>
              <a:rPr lang="en-US" sz="2400" spc="-4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By seven o’clock in the morning, the streets are filled again with people. Millions of people live in the big city, and millions of people who work in the big city live in the suburbs, the commuters, are hurrying to get to their offices. Everyone is in a hurry. Some stop only to drink a cup of coffee. Others stop to buy the morning paper or to have breakfast.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noise of traffic gets louder. The policemen blow their whistles to stop the traffic or to hurry it along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1066800" y="22860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11" name="TextBox 10"/>
          <p:cNvSpPr txBox="1"/>
          <p:nvPr/>
        </p:nvSpPr>
        <p:spPr>
          <a:xfrm>
            <a:off x="938644" y="607367"/>
            <a:ext cx="7620000" cy="461665"/>
          </a:xfrm>
          <a:prstGeom prst="rect">
            <a:avLst/>
          </a:prstGeom>
          <a:noFill/>
        </p:spPr>
        <p:txBody>
          <a:bodyPr wrap="square" rtlCol="0">
            <a:spAutoFit/>
          </a:bodyPr>
          <a:lstStyle/>
          <a:p>
            <a:r>
              <a:rPr lang="en-US" sz="2400" b="1" dirty="0" smtClean="0"/>
              <a:t>II</a:t>
            </a:r>
            <a:r>
              <a:rPr lang="en-US" sz="2400" b="1" dirty="0"/>
              <a:t>. Read the text and answer the following </a:t>
            </a:r>
            <a:r>
              <a:rPr lang="en-US" sz="2400" b="1" dirty="0" smtClean="0"/>
              <a:t>questions.</a:t>
            </a:r>
            <a:endParaRPr lang="en-US" sz="2400" dirty="0"/>
          </a:p>
        </p:txBody>
      </p:sp>
      <p:sp>
        <p:nvSpPr>
          <p:cNvPr id="6" name="TextBox 5"/>
          <p:cNvSpPr txBox="1"/>
          <p:nvPr/>
        </p:nvSpPr>
        <p:spPr>
          <a:xfrm>
            <a:off x="0" y="5105400"/>
            <a:ext cx="9144000" cy="461665"/>
          </a:xfrm>
          <a:prstGeom prst="rect">
            <a:avLst/>
          </a:prstGeom>
          <a:noFill/>
        </p:spPr>
        <p:txBody>
          <a:bodyPr wrap="square" rtlCol="0">
            <a:spAutoFit/>
          </a:bodyPr>
          <a:lstStyle/>
          <a:p>
            <a:r>
              <a:rPr lang="en-US" sz="2400" dirty="0">
                <a:latin typeface="Times New Roman" pitchFamily="18" charset="0"/>
                <a:cs typeface="Times New Roman" pitchFamily="18" charset="0"/>
              </a:rPr>
              <a:t>5. What do the policemen do to control the traffic</a:t>
            </a:r>
            <a:r>
              <a:rPr lang="en-US" sz="2400" dirty="0" smtClean="0">
                <a:latin typeface="Times New Roman" pitchFamily="18" charset="0"/>
                <a:cs typeface="Times New Roman" pitchFamily="18" charset="0"/>
              </a:rPr>
              <a:t>?</a:t>
            </a:r>
            <a:r>
              <a:rPr lang="en-US" sz="2400" spc="-20" dirty="0" smtClean="0">
                <a:latin typeface="Times New Roman" pitchFamily="18" charset="0"/>
                <a:cs typeface="Times New Roman" pitchFamily="18" charset="0"/>
              </a:rPr>
              <a:t> </a:t>
            </a:r>
            <a:endParaRPr lang="en-US" sz="2400" spc="-20" dirty="0">
              <a:latin typeface="Times New Roman" pitchFamily="18" charset="0"/>
              <a:cs typeface="Times New Roman" pitchFamily="18" charset="0"/>
            </a:endParaRPr>
          </a:p>
        </p:txBody>
      </p:sp>
      <p:sp>
        <p:nvSpPr>
          <p:cNvPr id="8" name="TextBox 7"/>
          <p:cNvSpPr txBox="1"/>
          <p:nvPr/>
        </p:nvSpPr>
        <p:spPr>
          <a:xfrm>
            <a:off x="0" y="5562141"/>
            <a:ext cx="91440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The policemen blow their whistles to stop the traffic or to hurry it along</a:t>
            </a:r>
            <a:r>
              <a:rPr lang="en-US" sz="2400" dirty="0" smtClean="0">
                <a:solidFill>
                  <a:srgbClr val="FF0000"/>
                </a:solidFill>
                <a:latin typeface="Times New Roman" pitchFamily="18" charset="0"/>
                <a:cs typeface="Times New Roman" pitchFamily="18" charset="0"/>
              </a:rPr>
              <a:t>,</a:t>
            </a:r>
            <a:endParaRPr lang="en-US" sz="2400" b="1" u="sng" dirty="0">
              <a:solidFill>
                <a:srgbClr val="FF0000"/>
              </a:solidFill>
              <a:latin typeface="Times New Roman" pitchFamily="18" charset="0"/>
              <a:cs typeface="Times New Roman" pitchFamily="18" charset="0"/>
            </a:endParaRPr>
          </a:p>
        </p:txBody>
      </p:sp>
      <p:cxnSp>
        <p:nvCxnSpPr>
          <p:cNvPr id="9" name="Straight Connector 8"/>
          <p:cNvCxnSpPr/>
          <p:nvPr/>
        </p:nvCxnSpPr>
        <p:spPr>
          <a:xfrm>
            <a:off x="4876800" y="4675910"/>
            <a:ext cx="4267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138545" y="5056909"/>
            <a:ext cx="4267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5732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244" y="-14222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14400"/>
            <a:ext cx="9144000" cy="4185761"/>
          </a:xfrm>
          <a:prstGeom prst="rect">
            <a:avLst/>
          </a:prstGeom>
          <a:noFill/>
        </p:spPr>
        <p:txBody>
          <a:bodyPr wrap="square" rtlCol="0">
            <a:spAutoFit/>
          </a:bodyPr>
          <a:lstStyle/>
          <a:p>
            <a:pPr algn="just"/>
            <a:r>
              <a:rPr lang="en-US" sz="2400" spc="-20" dirty="0">
                <a:solidFill>
                  <a:srgbClr val="FF0000"/>
                </a:solidFill>
                <a:latin typeface="Times New Roman" pitchFamily="18" charset="0"/>
                <a:cs typeface="Times New Roman" pitchFamily="18" charset="0"/>
              </a:rPr>
              <a:t> </a:t>
            </a:r>
            <a:r>
              <a:rPr lang="en-US" sz="2400" spc="-20" dirty="0" smtClean="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Richard Ryan is stuck in traffic. There must be an accident somewhere up ahead because he's been sitting in the same spot for the last few minutes. The cars aren't moving at all. It looks like it's going to be another slow commute</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Even </a:t>
            </a:r>
            <a:r>
              <a:rPr lang="en-US" sz="2200" dirty="0">
                <a:latin typeface="Times New Roman" pitchFamily="18" charset="0"/>
                <a:cs typeface="Times New Roman" pitchFamily="18" charset="0"/>
              </a:rPr>
              <a:t>though he left his house early to beat the traffic, if the cars don't start to move soon, Richard will be late for a very important meeting. He has to meet with some lawyers who are advising his company on a construction project. Richard is the president of a big company. If he's late, he won't get in trouble, but he hates to be late for anything</a:t>
            </a:r>
            <a:r>
              <a:rPr lang="en-US" sz="2200" dirty="0" smtClean="0">
                <a:latin typeface="Times New Roman" pitchFamily="18" charset="0"/>
                <a:cs typeface="Times New Roman" pitchFamily="18" charset="0"/>
              </a:rPr>
              <a:t>. Sergey </a:t>
            </a:r>
            <a:r>
              <a:rPr lang="en-US" sz="2200" dirty="0">
                <a:latin typeface="Times New Roman" pitchFamily="18" charset="0"/>
                <a:cs typeface="Times New Roman" pitchFamily="18" charset="0"/>
              </a:rPr>
              <a:t>is stuck in the same traffic jam, and he's headed to the same meeting that Richard is going to. He's worried about being late, so he gets out his cell phone and calls one of his coworkers to tell her that traffic is bad. Sergey doesn't know that his boss, Richard, is in the same traffic jam. If he knew that, he wouldn't be so tense.</a:t>
            </a:r>
          </a:p>
        </p:txBody>
      </p:sp>
      <p:sp>
        <p:nvSpPr>
          <p:cNvPr id="11" name="TextBox 10"/>
          <p:cNvSpPr txBox="1"/>
          <p:nvPr/>
        </p:nvSpPr>
        <p:spPr>
          <a:xfrm>
            <a:off x="938644" y="175779"/>
            <a:ext cx="8205356" cy="830997"/>
          </a:xfrm>
          <a:prstGeom prst="rect">
            <a:avLst/>
          </a:prstGeom>
          <a:noFill/>
        </p:spPr>
        <p:txBody>
          <a:bodyPr wrap="square" rtlCol="0">
            <a:spAutoFit/>
          </a:bodyPr>
          <a:lstStyle/>
          <a:p>
            <a:r>
              <a:rPr lang="en-US" sz="2400" b="1" dirty="0"/>
              <a:t>III. Read the passage. Decide whether the sentences are true (T) or false(F).</a:t>
            </a:r>
            <a:r>
              <a:rPr lang="en-US" sz="2400" b="1" dirty="0" smtClean="0"/>
              <a:t>.</a:t>
            </a:r>
            <a:endParaRPr lang="en-US" sz="2400" dirty="0"/>
          </a:p>
        </p:txBody>
      </p:sp>
      <p:sp>
        <p:nvSpPr>
          <p:cNvPr id="4" name="TextBox 3"/>
          <p:cNvSpPr txBox="1"/>
          <p:nvPr/>
        </p:nvSpPr>
        <p:spPr>
          <a:xfrm>
            <a:off x="0" y="5029200"/>
            <a:ext cx="7086600" cy="1785104"/>
          </a:xfrm>
          <a:prstGeom prst="rect">
            <a:avLst/>
          </a:prstGeom>
          <a:noFill/>
        </p:spPr>
        <p:txBody>
          <a:bodyPr wrap="square" rtlCol="0">
            <a:spAutoFit/>
          </a:bodyPr>
          <a:lstStyle/>
          <a:p>
            <a:r>
              <a:rPr lang="en-US" sz="2200" dirty="0">
                <a:latin typeface="Times New Roman" pitchFamily="18" charset="0"/>
                <a:cs typeface="Times New Roman" pitchFamily="18" charset="0"/>
              </a:rPr>
              <a:t>1. Richard Ryan is in a traffic jam.</a:t>
            </a:r>
          </a:p>
          <a:p>
            <a:r>
              <a:rPr lang="en-US" sz="2200" dirty="0">
                <a:latin typeface="Times New Roman" pitchFamily="18" charset="0"/>
                <a:cs typeface="Times New Roman" pitchFamily="18" charset="0"/>
              </a:rPr>
              <a:t>2. Richard runs a bid company of lawyers</a:t>
            </a:r>
          </a:p>
          <a:p>
            <a:r>
              <a:rPr lang="en-US" sz="2200" dirty="0">
                <a:latin typeface="Times New Roman" pitchFamily="18" charset="0"/>
                <a:cs typeface="Times New Roman" pitchFamily="18" charset="0"/>
              </a:rPr>
              <a:t>3. Sergey is stuck in the same traffic as Richard.</a:t>
            </a:r>
          </a:p>
          <a:p>
            <a:r>
              <a:rPr lang="en-US" sz="2200" dirty="0">
                <a:latin typeface="Times New Roman" pitchFamily="18" charset="0"/>
                <a:cs typeface="Times New Roman" pitchFamily="18" charset="0"/>
              </a:rPr>
              <a:t>4. Sergey phones his boss to inform about the traffic.</a:t>
            </a:r>
          </a:p>
          <a:p>
            <a:r>
              <a:rPr lang="en-US" sz="2200" dirty="0">
                <a:latin typeface="Times New Roman" pitchFamily="18" charset="0"/>
                <a:cs typeface="Times New Roman" pitchFamily="18" charset="0"/>
              </a:rPr>
              <a:t>5. Sergey is tense because his boss is in the traffic jam</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7" name="Straight Connector 6"/>
          <p:cNvCxnSpPr/>
          <p:nvPr/>
        </p:nvCxnSpPr>
        <p:spPr>
          <a:xfrm>
            <a:off x="762000" y="1295400"/>
            <a:ext cx="3581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7239000" y="5029200"/>
            <a:ext cx="533400" cy="430887"/>
          </a:xfrm>
          <a:prstGeom prst="rect">
            <a:avLst/>
          </a:prstGeom>
          <a:noFill/>
        </p:spPr>
        <p:txBody>
          <a:bodyPr wrap="square" rtlCol="0">
            <a:spAutoFit/>
          </a:bodyPr>
          <a:lstStyle/>
          <a:p>
            <a:pPr algn="ctr"/>
            <a:r>
              <a:rPr lang="en-US" sz="2200" b="1" dirty="0" smtClean="0">
                <a:solidFill>
                  <a:srgbClr val="FF0000"/>
                </a:solidFill>
                <a:latin typeface="Times New Roman" pitchFamily="18" charset="0"/>
                <a:cs typeface="Times New Roman" pitchFamily="18" charset="0"/>
              </a:rPr>
              <a:t>T</a:t>
            </a:r>
            <a:endParaRPr lang="en-US" sz="2200" b="1" dirty="0">
              <a:solidFill>
                <a:srgbClr val="FF0000"/>
              </a:solidFill>
              <a:latin typeface="Times New Roman" pitchFamily="18" charset="0"/>
              <a:cs typeface="Times New Roman" pitchFamily="18" charset="0"/>
            </a:endParaRPr>
          </a:p>
        </p:txBody>
      </p:sp>
      <p:sp>
        <p:nvSpPr>
          <p:cNvPr id="10" name="TextBox 9"/>
          <p:cNvSpPr txBox="1"/>
          <p:nvPr/>
        </p:nvSpPr>
        <p:spPr>
          <a:xfrm>
            <a:off x="7239000" y="5295224"/>
            <a:ext cx="533400" cy="430887"/>
          </a:xfrm>
          <a:prstGeom prst="rect">
            <a:avLst/>
          </a:prstGeom>
          <a:noFill/>
        </p:spPr>
        <p:txBody>
          <a:bodyPr wrap="square" rtlCol="0">
            <a:spAutoFit/>
          </a:bodyPr>
          <a:lstStyle/>
          <a:p>
            <a:pPr algn="ctr"/>
            <a:r>
              <a:rPr lang="en-US" sz="2200" b="1" dirty="0">
                <a:solidFill>
                  <a:srgbClr val="FF0000"/>
                </a:solidFill>
                <a:latin typeface="Times New Roman" pitchFamily="18" charset="0"/>
                <a:cs typeface="Times New Roman" pitchFamily="18" charset="0"/>
              </a:rPr>
              <a:t>F</a:t>
            </a:r>
          </a:p>
        </p:txBody>
      </p:sp>
      <p:cxnSp>
        <p:nvCxnSpPr>
          <p:cNvPr id="12" name="Straight Connector 11"/>
          <p:cNvCxnSpPr/>
          <p:nvPr/>
        </p:nvCxnSpPr>
        <p:spPr>
          <a:xfrm>
            <a:off x="304800" y="3007280"/>
            <a:ext cx="80010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7239000" y="5623178"/>
            <a:ext cx="533400" cy="430887"/>
          </a:xfrm>
          <a:prstGeom prst="rect">
            <a:avLst/>
          </a:prstGeom>
          <a:noFill/>
        </p:spPr>
        <p:txBody>
          <a:bodyPr wrap="square" rtlCol="0">
            <a:spAutoFit/>
          </a:bodyPr>
          <a:lstStyle/>
          <a:p>
            <a:pPr algn="ctr"/>
            <a:r>
              <a:rPr lang="en-US" sz="2200" b="1" dirty="0" smtClean="0">
                <a:solidFill>
                  <a:srgbClr val="FF0000"/>
                </a:solidFill>
                <a:latin typeface="Times New Roman" pitchFamily="18" charset="0"/>
                <a:cs typeface="Times New Roman" pitchFamily="18" charset="0"/>
              </a:rPr>
              <a:t>T</a:t>
            </a:r>
            <a:endParaRPr lang="en-US" sz="2200" b="1" dirty="0">
              <a:solidFill>
                <a:srgbClr val="FF0000"/>
              </a:solidFill>
              <a:latin typeface="Times New Roman" pitchFamily="18" charset="0"/>
              <a:cs typeface="Times New Roman" pitchFamily="18" charset="0"/>
            </a:endParaRPr>
          </a:p>
        </p:txBody>
      </p:sp>
      <p:cxnSp>
        <p:nvCxnSpPr>
          <p:cNvPr id="14" name="Straight Connector 13"/>
          <p:cNvCxnSpPr/>
          <p:nvPr/>
        </p:nvCxnSpPr>
        <p:spPr>
          <a:xfrm>
            <a:off x="1679864" y="4343400"/>
            <a:ext cx="6778336"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7239000" y="5949462"/>
            <a:ext cx="533400" cy="430887"/>
          </a:xfrm>
          <a:prstGeom prst="rect">
            <a:avLst/>
          </a:prstGeom>
          <a:noFill/>
        </p:spPr>
        <p:txBody>
          <a:bodyPr wrap="square" rtlCol="0">
            <a:spAutoFit/>
          </a:bodyPr>
          <a:lstStyle/>
          <a:p>
            <a:pPr algn="ctr"/>
            <a:r>
              <a:rPr lang="en-US" sz="2200" b="1" dirty="0" smtClean="0">
                <a:solidFill>
                  <a:srgbClr val="FF0000"/>
                </a:solidFill>
                <a:latin typeface="Times New Roman" pitchFamily="18" charset="0"/>
                <a:cs typeface="Times New Roman" pitchFamily="18" charset="0"/>
              </a:rPr>
              <a:t>F</a:t>
            </a:r>
            <a:endParaRPr lang="en-US" sz="2200" b="1" dirty="0">
              <a:solidFill>
                <a:srgbClr val="FF0000"/>
              </a:solidFill>
              <a:latin typeface="Times New Roman" pitchFamily="18" charset="0"/>
              <a:cs typeface="Times New Roman" pitchFamily="18" charset="0"/>
            </a:endParaRPr>
          </a:p>
        </p:txBody>
      </p:sp>
      <p:cxnSp>
        <p:nvCxnSpPr>
          <p:cNvPr id="17" name="Straight Connector 16"/>
          <p:cNvCxnSpPr/>
          <p:nvPr/>
        </p:nvCxnSpPr>
        <p:spPr>
          <a:xfrm>
            <a:off x="2365664" y="4724400"/>
            <a:ext cx="6778336"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7239000" y="6302418"/>
            <a:ext cx="533400" cy="430887"/>
          </a:xfrm>
          <a:prstGeom prst="rect">
            <a:avLst/>
          </a:prstGeom>
          <a:noFill/>
        </p:spPr>
        <p:txBody>
          <a:bodyPr wrap="square" rtlCol="0">
            <a:spAutoFit/>
          </a:bodyPr>
          <a:lstStyle/>
          <a:p>
            <a:pPr algn="ctr"/>
            <a:r>
              <a:rPr lang="en-US" sz="2200" b="1" dirty="0" smtClean="0">
                <a:solidFill>
                  <a:srgbClr val="FF0000"/>
                </a:solidFill>
                <a:latin typeface="Times New Roman" pitchFamily="18" charset="0"/>
                <a:cs typeface="Times New Roman" pitchFamily="18" charset="0"/>
              </a:rPr>
              <a:t>F</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962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6"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4" name="Rectangle 3"/>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4. WRITING</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914399"/>
            <a:ext cx="8915400" cy="526297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a:t>
            </a:r>
            <a:r>
              <a:rPr lang="en-US" sz="2400" b="1" dirty="0">
                <a:latin typeface="Times New Roman" pitchFamily="18" charset="0"/>
                <a:cs typeface="Times New Roman" pitchFamily="18" charset="0"/>
              </a:rPr>
              <a:t>.	Make questions for the underlined part in each sentence.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1. Most of my classmates go to school </a:t>
            </a:r>
            <a:r>
              <a:rPr lang="en-US" sz="2400" u="sng" dirty="0">
                <a:latin typeface="Times New Roman" pitchFamily="18" charset="0"/>
                <a:cs typeface="Times New Roman" pitchFamily="18" charset="0"/>
              </a:rPr>
              <a:t>by bicycle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____________________________________________?</a:t>
            </a:r>
          </a:p>
          <a:p>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It is about </a:t>
            </a:r>
            <a:r>
              <a:rPr lang="en-US" sz="2400" u="sng" dirty="0">
                <a:latin typeface="Times New Roman" pitchFamily="18" charset="0"/>
                <a:cs typeface="Times New Roman" pitchFamily="18" charset="0"/>
              </a:rPr>
              <a:t>three </a:t>
            </a:r>
            <a:r>
              <a:rPr lang="en-US" sz="2400" u="sng" dirty="0" err="1">
                <a:latin typeface="Times New Roman" pitchFamily="18" charset="0"/>
                <a:cs typeface="Times New Roman" pitchFamily="18" charset="0"/>
              </a:rPr>
              <a:t>kilometres</a:t>
            </a:r>
            <a:r>
              <a:rPr lang="en-US" sz="2400" dirty="0">
                <a:latin typeface="Times New Roman" pitchFamily="18" charset="0"/>
                <a:cs typeface="Times New Roman" pitchFamily="18" charset="0"/>
              </a:rPr>
              <a:t> from my house to the nearest town.</a:t>
            </a:r>
          </a:p>
          <a:p>
            <a:r>
              <a:rPr lang="en-US" sz="2400" dirty="0" smtClean="0">
                <a:latin typeface="Times New Roman" pitchFamily="18" charset="0"/>
                <a:cs typeface="Times New Roman" pitchFamily="18" charset="0"/>
              </a:rPr>
              <a:t>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 </a:t>
            </a:r>
            <a:r>
              <a:rPr lang="en-US" sz="2400" u="sng" dirty="0">
                <a:latin typeface="Times New Roman" pitchFamily="18" charset="0"/>
                <a:cs typeface="Times New Roman" pitchFamily="18" charset="0"/>
              </a:rPr>
              <a:t>The students</a:t>
            </a:r>
            <a:r>
              <a:rPr lang="en-US" sz="2400" dirty="0">
                <a:latin typeface="Times New Roman" pitchFamily="18" charset="0"/>
                <a:cs typeface="Times New Roman" pitchFamily="18" charset="0"/>
              </a:rPr>
              <a:t> are leaning road signs in the schoolyard</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4. There are often traffic jams in the city </a:t>
            </a:r>
            <a:r>
              <a:rPr lang="en-US" sz="2400" dirty="0" err="1">
                <a:latin typeface="Times New Roman" pitchFamily="18" charset="0"/>
                <a:cs typeface="Times New Roman" pitchFamily="18" charset="0"/>
              </a:rPr>
              <a:t>centre</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in the rush hour</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5. My father used to go fishing </a:t>
            </a:r>
            <a:r>
              <a:rPr lang="en-US" sz="2400" u="sng" dirty="0">
                <a:latin typeface="Times New Roman" pitchFamily="18" charset="0"/>
                <a:cs typeface="Times New Roman" pitchFamily="18" charset="0"/>
              </a:rPr>
              <a:t>in the pond near the woods</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usually rides his motorbike </a:t>
            </a:r>
            <a:r>
              <a:rPr lang="en-US" sz="2400" u="sng" dirty="0">
                <a:latin typeface="Times New Roman" pitchFamily="18" charset="0"/>
                <a:cs typeface="Times New Roman" pitchFamily="18" charset="0"/>
              </a:rPr>
              <a:t>very carefully</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_____________________________________________?</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41107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667000" y="125545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38644" y="501315"/>
            <a:ext cx="7595756"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A. PHONETICS </a:t>
            </a:r>
            <a:endParaRPr lang="en-US" sz="2400" dirty="0">
              <a:latin typeface="Times New Roman" pitchFamily="18" charset="0"/>
              <a:cs typeface="Times New Roman" pitchFamily="18" charset="0"/>
            </a:endParaRPr>
          </a:p>
        </p:txBody>
      </p:sp>
      <p:sp>
        <p:nvSpPr>
          <p:cNvPr id="5" name="TextBox 4"/>
          <p:cNvSpPr txBox="1"/>
          <p:nvPr/>
        </p:nvSpPr>
        <p:spPr>
          <a:xfrm>
            <a:off x="0" y="914400"/>
            <a:ext cx="9067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 Find the word which has a different sound in the underlined part. </a:t>
            </a:r>
            <a:endParaRPr lang="en-US" sz="2400" dirty="0">
              <a:latin typeface="Times New Roman" pitchFamily="18" charset="0"/>
              <a:cs typeface="Times New Roman" pitchFamily="18" charset="0"/>
            </a:endParaRPr>
          </a:p>
        </p:txBody>
      </p:sp>
      <p:sp>
        <p:nvSpPr>
          <p:cNvPr id="7" name="TextBox 6"/>
          <p:cNvSpPr txBox="1"/>
          <p:nvPr/>
        </p:nvSpPr>
        <p:spPr>
          <a:xfrm>
            <a:off x="0" y="1255455"/>
            <a:ext cx="9067800" cy="2554545"/>
          </a:xfrm>
          <a:prstGeom prst="rect">
            <a:avLst/>
          </a:prstGeom>
          <a:noFill/>
        </p:spPr>
        <p:txBody>
          <a:bodyPr wrap="square" rtlCol="0">
            <a:spAutoFit/>
          </a:bodyPr>
          <a:lstStyle/>
          <a:p>
            <a:pPr>
              <a:spcBef>
                <a:spcPts val="600"/>
              </a:spcBef>
              <a:spcAft>
                <a:spcPts val="600"/>
              </a:spcAft>
            </a:pPr>
            <a:r>
              <a:rPr lang="en-US" sz="2400" dirty="0" smtClean="0">
                <a:latin typeface="Times New Roman" pitchFamily="18" charset="0"/>
                <a:cs typeface="Times New Roman" pitchFamily="18" charset="0"/>
              </a:rPr>
              <a:t>1.</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d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br</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k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br</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d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vy</a:t>
            </a:r>
          </a:p>
          <a:p>
            <a:pPr>
              <a:spcBef>
                <a:spcPts val="600"/>
              </a:spcBef>
              <a:spcAft>
                <a:spcPts val="600"/>
              </a:spcAft>
            </a:pPr>
            <a:r>
              <a:rPr lang="en-US" sz="24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en-US" sz="2400" u="sng" dirty="0"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d	</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w</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m</a:t>
            </a:r>
            <a:r>
              <a:rPr lang="en-US" sz="2400" u="sng" dirty="0">
                <a:latin typeface="Times New Roman" pitchFamily="18" charset="0"/>
                <a:cs typeface="Times New Roman" pitchFamily="18" charset="0"/>
              </a:rPr>
              <a:t>ai</a:t>
            </a:r>
            <a:r>
              <a:rPr lang="en-US" sz="2400" dirty="0">
                <a:latin typeface="Times New Roman" pitchFamily="18" charset="0"/>
                <a:cs typeface="Times New Roman" pitchFamily="18" charset="0"/>
              </a:rPr>
              <a:t>d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il</a:t>
            </a:r>
          </a:p>
          <a:p>
            <a:pPr>
              <a:spcBef>
                <a:spcPts val="600"/>
              </a:spcBef>
              <a:spcAft>
                <a:spcPts val="600"/>
              </a:spcAft>
            </a:pPr>
            <a:r>
              <a:rPr lang="en-US" sz="2400" dirty="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st</a:t>
            </a:r>
            <a:r>
              <a:rPr lang="en-US" sz="2400" u="sng"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rt	</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l</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ke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st</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tion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me</a:t>
            </a:r>
          </a:p>
          <a:p>
            <a:pPr>
              <a:spcBef>
                <a:spcPts val="600"/>
              </a:spcBef>
              <a:spcAft>
                <a:spcPts val="600"/>
              </a:spcAft>
            </a:pPr>
            <a:r>
              <a:rPr lang="en-US" sz="24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ncient	</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r</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dio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n</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ture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vill</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ge</a:t>
            </a:r>
          </a:p>
          <a:p>
            <a:pPr>
              <a:spcBef>
                <a:spcPts val="600"/>
              </a:spcBef>
              <a:spcAft>
                <a:spcPts val="600"/>
              </a:spcAft>
            </a:pPr>
            <a:r>
              <a:rPr lang="en-US" sz="24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indic</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te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mist</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ke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t</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ke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a:t>
            </a:r>
            <a:r>
              <a:rPr lang="en-US" sz="2400" u="sng" dirty="0">
                <a:latin typeface="Times New Roman" pitchFamily="18" charset="0"/>
                <a:cs typeface="Times New Roman" pitchFamily="18" charset="0"/>
              </a:rPr>
              <a:t>a</a:t>
            </a:r>
            <a:r>
              <a:rPr lang="en-US" sz="2400" dirty="0">
                <a:latin typeface="Times New Roman" pitchFamily="18" charset="0"/>
                <a:cs typeface="Times New Roman" pitchFamily="18" charset="0"/>
              </a:rPr>
              <a:t>ys</a:t>
            </a:r>
          </a:p>
        </p:txBody>
      </p:sp>
      <p:sp>
        <p:nvSpPr>
          <p:cNvPr id="8" name="TextBox 7"/>
          <p:cNvSpPr txBox="1"/>
          <p:nvPr/>
        </p:nvSpPr>
        <p:spPr>
          <a:xfrm>
            <a:off x="0" y="3704034"/>
            <a:ext cx="9067800" cy="3077766"/>
          </a:xfrm>
          <a:prstGeom prst="rect">
            <a:avLst/>
          </a:prstGeom>
          <a:noFill/>
        </p:spPr>
        <p:txBody>
          <a:bodyPr wrap="square" rtlCol="0">
            <a:spAutoFit/>
          </a:bodyPr>
          <a:lstStyle/>
          <a:p>
            <a:pPr>
              <a:spcBef>
                <a:spcPts val="600"/>
              </a:spcBef>
            </a:pPr>
            <a:r>
              <a:rPr lang="en-US" sz="2400" b="1" dirty="0">
                <a:latin typeface="Times New Roman" pitchFamily="18" charset="0"/>
                <a:cs typeface="Times New Roman" pitchFamily="18" charset="0"/>
              </a:rPr>
              <a:t>II. Find the word which has different stress from the others.</a:t>
            </a:r>
            <a:endParaRPr lang="en-US" sz="2400" dirty="0">
              <a:latin typeface="Times New Roman" pitchFamily="18" charset="0"/>
              <a:cs typeface="Times New Roman" pitchFamily="18" charset="0"/>
            </a:endParaRPr>
          </a:p>
          <a:p>
            <a:pPr>
              <a:spcBef>
                <a:spcPts val="600"/>
              </a:spcBef>
              <a:spcAft>
                <a:spcPts val="600"/>
              </a:spcAft>
            </a:pPr>
            <a:r>
              <a:rPr lang="en-US" sz="2400" dirty="0" smtClean="0">
                <a:latin typeface="Times New Roman" pitchFamily="18" charset="0"/>
                <a:cs typeface="Times New Roman" pitchFamily="18" charset="0"/>
              </a:rPr>
              <a:t>6.</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helicopter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illegal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pavement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station</a:t>
            </a:r>
          </a:p>
          <a:p>
            <a:pPr>
              <a:spcBef>
                <a:spcPts val="600"/>
              </a:spcBef>
              <a:spcAft>
                <a:spcPts val="600"/>
              </a:spcAft>
            </a:pPr>
            <a:r>
              <a:rPr lang="en-US" sz="2400" dirty="0">
                <a:latin typeface="Times New Roman" pitchFamily="18" charset="0"/>
                <a:cs typeface="Times New Roman" pitchFamily="18" charset="0"/>
              </a:rPr>
              <a:t>7</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prohibitive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reverse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captain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review</a:t>
            </a:r>
          </a:p>
          <a:p>
            <a:pPr>
              <a:spcBef>
                <a:spcPts val="600"/>
              </a:spcBef>
              <a:spcAft>
                <a:spcPts val="600"/>
              </a:spcAft>
            </a:pPr>
            <a:r>
              <a:rPr lang="en-US" sz="2400" dirty="0" smtClean="0">
                <a:latin typeface="Times New Roman" pitchFamily="18" charset="0"/>
                <a:cs typeface="Times New Roman" pitchFamily="18" charset="0"/>
              </a:rPr>
              <a:t>8.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safety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tricycle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vehicle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performer </a:t>
            </a:r>
          </a:p>
          <a:p>
            <a:pPr>
              <a:spcBef>
                <a:spcPts val="600"/>
              </a:spcBef>
              <a:spcAft>
                <a:spcPts val="600"/>
              </a:spcAft>
            </a:pPr>
            <a:r>
              <a:rPr lang="en-US" sz="2400" dirty="0">
                <a:latin typeface="Times New Roman" pitchFamily="18" charset="0"/>
                <a:cs typeface="Times New Roman" pitchFamily="18" charset="0"/>
              </a:rPr>
              <a:t>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security	</a:t>
            </a:r>
            <a:r>
              <a:rPr lang="en-US" sz="2400" dirty="0" smtClean="0">
                <a:latin typeface="Times New Roman" pitchFamily="18" charset="0"/>
                <a:cs typeface="Times New Roman" pitchFamily="18" charset="0"/>
              </a:rPr>
              <a:t>	</a:t>
            </a:r>
            <a:r>
              <a:rPr lang="en-US" sz="2400" b="1" dirty="0" smtClean="0">
                <a:solidFill>
                  <a:schemeClr val="tx2">
                    <a:lumMod val="50000"/>
                  </a:schemeClr>
                </a:solidFill>
                <a:latin typeface="Times New Roman" pitchFamily="18" charset="0"/>
                <a:cs typeface="Times New Roman" pitchFamily="18" charset="0"/>
              </a:rPr>
              <a:t>B</a:t>
            </a:r>
            <a:r>
              <a:rPr lang="en-US" sz="2400" b="1" dirty="0">
                <a:solidFill>
                  <a:schemeClr val="tx2">
                    <a:lumMod val="50000"/>
                  </a:schemeClr>
                </a:solidFill>
                <a:latin typeface="Times New Roman" pitchFamily="18" charset="0"/>
                <a:cs typeface="Times New Roman" pitchFamily="18" charset="0"/>
              </a:rPr>
              <a:t>.</a:t>
            </a:r>
            <a:r>
              <a:rPr lang="en-US" sz="2400" dirty="0">
                <a:solidFill>
                  <a:schemeClr val="tx2">
                    <a:lumMod val="50000"/>
                  </a:schemeClr>
                </a:solidFill>
                <a:latin typeface="Times New Roman" pitchFamily="18" charset="0"/>
                <a:cs typeface="Times New Roman" pitchFamily="18" charset="0"/>
              </a:rPr>
              <a:t> </a:t>
            </a:r>
            <a:r>
              <a:rPr lang="en-US" sz="2400" dirty="0" smtClean="0">
                <a:solidFill>
                  <a:schemeClr val="tx2">
                    <a:lumMod val="50000"/>
                  </a:schemeClr>
                </a:solidFill>
                <a:latin typeface="Times New Roman" pitchFamily="18" charset="0"/>
                <a:cs typeface="Times New Roman" pitchFamily="18" charset="0"/>
              </a:rPr>
              <a:t>attend</a:t>
            </a:r>
            <a:r>
              <a:rPr lang="en-US" sz="2400" dirty="0">
                <a:solidFill>
                  <a:srgbClr val="002060"/>
                </a:solidFill>
                <a:latin typeface="Times New Roman" pitchFamily="18" charset="0"/>
                <a:cs typeface="Times New Roman" pitchFamily="18" charset="0"/>
              </a:rPr>
              <a:t>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seatbelt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respect</a:t>
            </a:r>
          </a:p>
          <a:p>
            <a:pPr>
              <a:spcBef>
                <a:spcPts val="600"/>
              </a:spcBef>
              <a:spcAft>
                <a:spcPts val="600"/>
              </a:spcAft>
            </a:pPr>
            <a:r>
              <a:rPr lang="en-US" sz="2400" dirty="0" smtClean="0">
                <a:latin typeface="Times New Roman" pitchFamily="18" charset="0"/>
                <a:cs typeface="Times New Roman" pitchFamily="18" charset="0"/>
              </a:rPr>
              <a:t>10. </a:t>
            </a: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increase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narrow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suffer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weather</a:t>
            </a:r>
          </a:p>
        </p:txBody>
      </p:sp>
      <p:sp>
        <p:nvSpPr>
          <p:cNvPr id="10" name="Oval 9"/>
          <p:cNvSpPr/>
          <p:nvPr/>
        </p:nvSpPr>
        <p:spPr>
          <a:xfrm>
            <a:off x="306961" y="1787244"/>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92244" y="2299403"/>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32937" y="281493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222981" y="3352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57055" y="4172394"/>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19" name="Oval 18"/>
          <p:cNvSpPr/>
          <p:nvPr/>
        </p:nvSpPr>
        <p:spPr>
          <a:xfrm>
            <a:off x="4572000" y="469627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0" name="Oval 19"/>
          <p:cNvSpPr/>
          <p:nvPr/>
        </p:nvSpPr>
        <p:spPr>
          <a:xfrm>
            <a:off x="7162800" y="5248423"/>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1" name="Oval 20"/>
          <p:cNvSpPr/>
          <p:nvPr/>
        </p:nvSpPr>
        <p:spPr>
          <a:xfrm>
            <a:off x="4556846" y="575614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2" name="Oval 21"/>
          <p:cNvSpPr/>
          <p:nvPr/>
        </p:nvSpPr>
        <p:spPr>
          <a:xfrm>
            <a:off x="417368" y="626932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6" name="TextBox 5"/>
          <p:cNvSpPr txBox="1"/>
          <p:nvPr/>
        </p:nvSpPr>
        <p:spPr>
          <a:xfrm>
            <a:off x="1295400" y="121920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4" name="TextBox 23"/>
          <p:cNvSpPr txBox="1"/>
          <p:nvPr/>
        </p:nvSpPr>
        <p:spPr>
          <a:xfrm>
            <a:off x="3886200" y="1219200"/>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25" name="TextBox 24"/>
          <p:cNvSpPr txBox="1"/>
          <p:nvPr/>
        </p:nvSpPr>
        <p:spPr>
          <a:xfrm>
            <a:off x="5638800" y="1223755"/>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6" name="TextBox 25"/>
          <p:cNvSpPr txBox="1"/>
          <p:nvPr/>
        </p:nvSpPr>
        <p:spPr>
          <a:xfrm>
            <a:off x="8409710" y="124691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7" name="TextBox 26"/>
          <p:cNvSpPr txBox="1"/>
          <p:nvPr/>
        </p:nvSpPr>
        <p:spPr>
          <a:xfrm>
            <a:off x="1219200" y="1791701"/>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8" name="TextBox 27"/>
          <p:cNvSpPr txBox="1"/>
          <p:nvPr/>
        </p:nvSpPr>
        <p:spPr>
          <a:xfrm>
            <a:off x="3648619" y="1747675"/>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29" name="TextBox 28"/>
          <p:cNvSpPr txBox="1"/>
          <p:nvPr/>
        </p:nvSpPr>
        <p:spPr>
          <a:xfrm>
            <a:off x="5659259" y="1789707"/>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0" name="TextBox 29"/>
          <p:cNvSpPr txBox="1"/>
          <p:nvPr/>
        </p:nvSpPr>
        <p:spPr>
          <a:xfrm>
            <a:off x="8203561" y="1766463"/>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1" name="TextBox 30"/>
          <p:cNvSpPr txBox="1"/>
          <p:nvPr/>
        </p:nvSpPr>
        <p:spPr>
          <a:xfrm>
            <a:off x="1219200" y="2281535"/>
            <a:ext cx="645561" cy="461665"/>
          </a:xfrm>
          <a:prstGeom prst="rect">
            <a:avLst/>
          </a:prstGeom>
          <a:noFill/>
        </p:spPr>
        <p:txBody>
          <a:bodyPr wrap="none" rtlCol="0">
            <a:spAutoFit/>
          </a:bodyPr>
          <a:lstStyle/>
          <a:p>
            <a:r>
              <a:rPr lang="en-US" sz="2400" dirty="0" smtClean="0">
                <a:solidFill>
                  <a:srgbClr val="FF0000"/>
                </a:solidFill>
              </a:rPr>
              <a:t>/a:/</a:t>
            </a:r>
            <a:endParaRPr lang="en-US" sz="2400" dirty="0">
              <a:solidFill>
                <a:srgbClr val="FF0000"/>
              </a:solidFill>
            </a:endParaRPr>
          </a:p>
        </p:txBody>
      </p:sp>
      <p:sp>
        <p:nvSpPr>
          <p:cNvPr id="32" name="TextBox 31"/>
          <p:cNvSpPr txBox="1"/>
          <p:nvPr/>
        </p:nvSpPr>
        <p:spPr>
          <a:xfrm>
            <a:off x="3615344" y="2255828"/>
            <a:ext cx="784189"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err="1" smtClean="0">
                <a:solidFill>
                  <a:srgbClr val="FF0000"/>
                </a:solidFill>
              </a:rPr>
              <a:t>ei</a:t>
            </a:r>
            <a:r>
              <a:rPr lang="en-US" sz="2400" dirty="0" smtClean="0">
                <a:solidFill>
                  <a:srgbClr val="FF0000"/>
                </a:solidFill>
              </a:rPr>
              <a:t> /</a:t>
            </a:r>
            <a:endParaRPr lang="en-US" sz="2400" dirty="0">
              <a:solidFill>
                <a:srgbClr val="FF0000"/>
              </a:solidFill>
            </a:endParaRPr>
          </a:p>
        </p:txBody>
      </p:sp>
      <p:sp>
        <p:nvSpPr>
          <p:cNvPr id="33" name="TextBox 32"/>
          <p:cNvSpPr txBox="1"/>
          <p:nvPr/>
        </p:nvSpPr>
        <p:spPr>
          <a:xfrm>
            <a:off x="5758028" y="2306786"/>
            <a:ext cx="784189" cy="461665"/>
          </a:xfrm>
          <a:prstGeom prst="rect">
            <a:avLst/>
          </a:prstGeom>
          <a:noFill/>
        </p:spPr>
        <p:txBody>
          <a:bodyPr wrap="none" rtlCol="0">
            <a:spAutoFit/>
          </a:bodyPr>
          <a:lstStyle/>
          <a:p>
            <a:r>
              <a:rPr lang="en-US" sz="2400" dirty="0">
                <a:solidFill>
                  <a:srgbClr val="FF0000"/>
                </a:solidFill>
              </a:rPr>
              <a:t>/ </a:t>
            </a:r>
            <a:r>
              <a:rPr lang="en-US" sz="2400" dirty="0" err="1" smtClean="0">
                <a:solidFill>
                  <a:srgbClr val="FF0000"/>
                </a:solidFill>
              </a:rPr>
              <a:t>ei</a:t>
            </a:r>
            <a:r>
              <a:rPr lang="en-US" sz="2400" dirty="0" smtClean="0">
                <a:solidFill>
                  <a:srgbClr val="FF0000"/>
                </a:solidFill>
              </a:rPr>
              <a:t> </a:t>
            </a:r>
            <a:r>
              <a:rPr lang="en-US" sz="2400" dirty="0">
                <a:solidFill>
                  <a:srgbClr val="FF0000"/>
                </a:solidFill>
              </a:rPr>
              <a:t>/</a:t>
            </a:r>
          </a:p>
        </p:txBody>
      </p:sp>
      <p:sp>
        <p:nvSpPr>
          <p:cNvPr id="34" name="TextBox 33"/>
          <p:cNvSpPr txBox="1"/>
          <p:nvPr/>
        </p:nvSpPr>
        <p:spPr>
          <a:xfrm>
            <a:off x="8301574" y="2299403"/>
            <a:ext cx="715260" cy="461665"/>
          </a:xfrm>
          <a:prstGeom prst="rect">
            <a:avLst/>
          </a:prstGeom>
          <a:noFill/>
        </p:spPr>
        <p:txBody>
          <a:bodyPr wrap="none" rtlCol="0">
            <a:spAutoFit/>
          </a:bodyPr>
          <a:lstStyle/>
          <a:p>
            <a:r>
              <a:rPr lang="en-US" sz="2400" dirty="0">
                <a:solidFill>
                  <a:srgbClr val="FF0000"/>
                </a:solidFill>
              </a:rPr>
              <a:t>/ </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5" name="TextBox 34"/>
          <p:cNvSpPr txBox="1"/>
          <p:nvPr/>
        </p:nvSpPr>
        <p:spPr>
          <a:xfrm>
            <a:off x="1524000" y="2819400"/>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6" name="TextBox 35"/>
          <p:cNvSpPr txBox="1"/>
          <p:nvPr/>
        </p:nvSpPr>
        <p:spPr>
          <a:xfrm>
            <a:off x="3733800" y="2819400"/>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7" name="TextBox 36"/>
          <p:cNvSpPr txBox="1"/>
          <p:nvPr/>
        </p:nvSpPr>
        <p:spPr>
          <a:xfrm>
            <a:off x="5715000" y="2814935"/>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8" name="TextBox 37"/>
          <p:cNvSpPr txBox="1"/>
          <p:nvPr/>
        </p:nvSpPr>
        <p:spPr>
          <a:xfrm>
            <a:off x="8534400" y="2819400"/>
            <a:ext cx="630301"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9" name="TextBox 38"/>
          <p:cNvSpPr txBox="1"/>
          <p:nvPr/>
        </p:nvSpPr>
        <p:spPr>
          <a:xfrm>
            <a:off x="1648283" y="3295730"/>
            <a:ext cx="784189" cy="461665"/>
          </a:xfrm>
          <a:prstGeom prst="rect">
            <a:avLst/>
          </a:prstGeom>
          <a:noFill/>
        </p:spPr>
        <p:txBody>
          <a:bodyPr wrap="none" rtlCol="0">
            <a:spAutoFit/>
          </a:bodyPr>
          <a:lstStyle/>
          <a:p>
            <a:r>
              <a:rPr lang="en-US" sz="2400" dirty="0" smtClean="0">
                <a:solidFill>
                  <a:srgbClr val="FF0000"/>
                </a:solidFill>
              </a:rPr>
              <a:t>/</a:t>
            </a:r>
            <a:r>
              <a:rPr lang="en-US" sz="2400" dirty="0"/>
              <a:t> </a:t>
            </a:r>
            <a:r>
              <a:rPr lang="en-US" sz="2400" dirty="0" err="1" smtClean="0">
                <a:solidFill>
                  <a:srgbClr val="FF0000"/>
                </a:solidFill>
              </a:rPr>
              <a:t>ei</a:t>
            </a:r>
            <a:r>
              <a:rPr lang="en-US" sz="2400" dirty="0" smtClean="0"/>
              <a:t> </a:t>
            </a:r>
            <a:r>
              <a:rPr lang="en-US" sz="2400" dirty="0" smtClean="0">
                <a:solidFill>
                  <a:srgbClr val="FF0000"/>
                </a:solidFill>
              </a:rPr>
              <a:t>/</a:t>
            </a:r>
            <a:endParaRPr lang="en-US" sz="2400" dirty="0">
              <a:solidFill>
                <a:srgbClr val="FF0000"/>
              </a:solidFill>
            </a:endParaRPr>
          </a:p>
        </p:txBody>
      </p:sp>
      <p:sp>
        <p:nvSpPr>
          <p:cNvPr id="40" name="TextBox 39"/>
          <p:cNvSpPr txBox="1"/>
          <p:nvPr/>
        </p:nvSpPr>
        <p:spPr>
          <a:xfrm>
            <a:off x="4038600" y="3309585"/>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41" name="TextBox 40"/>
          <p:cNvSpPr txBox="1"/>
          <p:nvPr/>
        </p:nvSpPr>
        <p:spPr>
          <a:xfrm>
            <a:off x="5486400" y="3290860"/>
            <a:ext cx="784189" cy="461665"/>
          </a:xfrm>
          <a:prstGeom prst="rect">
            <a:avLst/>
          </a:prstGeom>
          <a:noFill/>
        </p:spPr>
        <p:txBody>
          <a:bodyPr wrap="none" rtlCol="0">
            <a:spAutoFit/>
          </a:bodyPr>
          <a:lstStyle/>
          <a:p>
            <a:r>
              <a:rPr lang="en-US" sz="2400" dirty="0">
                <a:solidFill>
                  <a:srgbClr val="FF0000"/>
                </a:solidFill>
              </a:rPr>
              <a:t>/ </a:t>
            </a:r>
            <a:r>
              <a:rPr lang="en-US" sz="2400" dirty="0" err="1" smtClean="0">
                <a:solidFill>
                  <a:srgbClr val="FF0000"/>
                </a:solidFill>
              </a:rPr>
              <a:t>ei</a:t>
            </a:r>
            <a:r>
              <a:rPr lang="en-US" sz="2400" dirty="0" smtClean="0">
                <a:solidFill>
                  <a:srgbClr val="FF0000"/>
                </a:solidFill>
              </a:rPr>
              <a:t> </a:t>
            </a:r>
            <a:r>
              <a:rPr lang="en-US" sz="2400" dirty="0">
                <a:solidFill>
                  <a:srgbClr val="FF0000"/>
                </a:solidFill>
              </a:rPr>
              <a:t>/</a:t>
            </a:r>
          </a:p>
        </p:txBody>
      </p:sp>
      <p:sp>
        <p:nvSpPr>
          <p:cNvPr id="42" name="TextBox 41"/>
          <p:cNvSpPr txBox="1"/>
          <p:nvPr/>
        </p:nvSpPr>
        <p:spPr>
          <a:xfrm>
            <a:off x="8288178" y="3348335"/>
            <a:ext cx="721672" cy="461665"/>
          </a:xfrm>
          <a:prstGeom prst="rect">
            <a:avLst/>
          </a:prstGeom>
          <a:noFill/>
        </p:spPr>
        <p:txBody>
          <a:bodyPr wrap="none" rtlCol="0">
            <a:spAutoFit/>
          </a:bodyPr>
          <a:lstStyle/>
          <a:p>
            <a:r>
              <a:rPr lang="en-US" sz="2400" dirty="0">
                <a:solidFill>
                  <a:srgbClr val="FF0000"/>
                </a:solidFill>
              </a:rPr>
              <a:t>/ </a:t>
            </a:r>
            <a:r>
              <a:rPr lang="en-US" sz="2400" dirty="0" smtClean="0">
                <a:solidFill>
                  <a:srgbClr val="FF0000"/>
                </a:solidFill>
              </a:rPr>
              <a:t>e </a:t>
            </a:r>
            <a:r>
              <a:rPr lang="en-US" sz="2400" dirty="0">
                <a:solidFill>
                  <a:srgbClr val="FF0000"/>
                </a:solidFill>
              </a:rPr>
              <a:t>/</a:t>
            </a:r>
          </a:p>
        </p:txBody>
      </p:sp>
      <p:sp>
        <p:nvSpPr>
          <p:cNvPr id="12" name="Oval 11"/>
          <p:cNvSpPr/>
          <p:nvPr/>
        </p:nvSpPr>
        <p:spPr>
          <a:xfrm>
            <a:off x="762000" y="413647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Oval 42"/>
          <p:cNvSpPr/>
          <p:nvPr/>
        </p:nvSpPr>
        <p:spPr>
          <a:xfrm>
            <a:off x="3290455" y="4114403"/>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4" name="Oval 43"/>
          <p:cNvSpPr/>
          <p:nvPr/>
        </p:nvSpPr>
        <p:spPr>
          <a:xfrm>
            <a:off x="5029200" y="413647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5" name="Oval 44"/>
          <p:cNvSpPr/>
          <p:nvPr/>
        </p:nvSpPr>
        <p:spPr>
          <a:xfrm>
            <a:off x="7747289" y="414775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6" name="Oval 45"/>
          <p:cNvSpPr/>
          <p:nvPr/>
        </p:nvSpPr>
        <p:spPr>
          <a:xfrm>
            <a:off x="1092344" y="462702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7" name="Oval 46"/>
          <p:cNvSpPr/>
          <p:nvPr/>
        </p:nvSpPr>
        <p:spPr>
          <a:xfrm>
            <a:off x="3456274" y="463830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8" name="Oval 47"/>
          <p:cNvSpPr/>
          <p:nvPr/>
        </p:nvSpPr>
        <p:spPr>
          <a:xfrm>
            <a:off x="5049113" y="461673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 name="Oval 48"/>
          <p:cNvSpPr/>
          <p:nvPr/>
        </p:nvSpPr>
        <p:spPr>
          <a:xfrm>
            <a:off x="8011823" y="464137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0" name="Oval 49"/>
          <p:cNvSpPr/>
          <p:nvPr/>
        </p:nvSpPr>
        <p:spPr>
          <a:xfrm>
            <a:off x="782779" y="5169176"/>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1" name="Oval 50"/>
          <p:cNvSpPr/>
          <p:nvPr/>
        </p:nvSpPr>
        <p:spPr>
          <a:xfrm>
            <a:off x="3207326" y="5158371"/>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2" name="Oval 51"/>
          <p:cNvSpPr/>
          <p:nvPr/>
        </p:nvSpPr>
        <p:spPr>
          <a:xfrm>
            <a:off x="5029200" y="5169176"/>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001000" y="5138417"/>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1041689" y="566391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3352800" y="566955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5029200" y="5659937"/>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7975889" y="563450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8" name="Oval 57"/>
          <p:cNvSpPr/>
          <p:nvPr/>
        </p:nvSpPr>
        <p:spPr>
          <a:xfrm>
            <a:off x="1144297" y="6221401"/>
            <a:ext cx="74903" cy="20017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3207327" y="620972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5029200" y="6204083"/>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1" name="Oval 60"/>
          <p:cNvSpPr/>
          <p:nvPr/>
        </p:nvSpPr>
        <p:spPr>
          <a:xfrm>
            <a:off x="7793551" y="6192980"/>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500"/>
                                        <p:tgtEl>
                                          <p:spTgt spid="3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5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5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fade">
                                      <p:cBhvr>
                                        <p:cTn id="89" dur="500"/>
                                        <p:tgtEl>
                                          <p:spTgt spid="41"/>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500"/>
                                        <p:tgtEl>
                                          <p:spTgt spid="1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500"/>
                                        <p:tgtEl>
                                          <p:spTgt spid="12"/>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fade">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fade">
                                      <p:cBhvr>
                                        <p:cTn id="112" dur="500"/>
                                        <p:tgtEl>
                                          <p:spTgt spid="44"/>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500"/>
                                        <p:tgtEl>
                                          <p:spTgt spid="4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8"/>
                                        </p:tgtEl>
                                        <p:attrNameLst>
                                          <p:attrName>style.visibility</p:attrName>
                                        </p:attrNameLst>
                                      </p:cBhvr>
                                      <p:to>
                                        <p:strVal val="visible"/>
                                      </p:to>
                                    </p:set>
                                    <p:animEffect transition="in" filter="fade">
                                      <p:cBhvr>
                                        <p:cTn id="122" dur="500"/>
                                        <p:tgtEl>
                                          <p:spTgt spid="18"/>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fade">
                                      <p:cBhvr>
                                        <p:cTn id="127" dur="500"/>
                                        <p:tgtEl>
                                          <p:spTgt spid="4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fade">
                                      <p:cBhvr>
                                        <p:cTn id="132" dur="500"/>
                                        <p:tgtEl>
                                          <p:spTgt spid="47"/>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8"/>
                                        </p:tgtEl>
                                        <p:attrNameLst>
                                          <p:attrName>style.visibility</p:attrName>
                                        </p:attrNameLst>
                                      </p:cBhvr>
                                      <p:to>
                                        <p:strVal val="visible"/>
                                      </p:to>
                                    </p:set>
                                    <p:animEffect transition="in" filter="fade">
                                      <p:cBhvr>
                                        <p:cTn id="137" dur="500"/>
                                        <p:tgtEl>
                                          <p:spTgt spid="4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fade">
                                      <p:cBhvr>
                                        <p:cTn id="142" dur="500"/>
                                        <p:tgtEl>
                                          <p:spTgt spid="4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9"/>
                                        </p:tgtEl>
                                        <p:attrNameLst>
                                          <p:attrName>style.visibility</p:attrName>
                                        </p:attrNameLst>
                                      </p:cBhvr>
                                      <p:to>
                                        <p:strVal val="visible"/>
                                      </p:to>
                                    </p:set>
                                    <p:animEffect transition="in" filter="fade">
                                      <p:cBhvr>
                                        <p:cTn id="147" dur="500"/>
                                        <p:tgtEl>
                                          <p:spTgt spid="19"/>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0"/>
                                        </p:tgtEl>
                                        <p:attrNameLst>
                                          <p:attrName>style.visibility</p:attrName>
                                        </p:attrNameLst>
                                      </p:cBhvr>
                                      <p:to>
                                        <p:strVal val="visible"/>
                                      </p:to>
                                    </p:set>
                                    <p:animEffect transition="in" filter="fade">
                                      <p:cBhvr>
                                        <p:cTn id="152" dur="500"/>
                                        <p:tgtEl>
                                          <p:spTgt spid="5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51"/>
                                        </p:tgtEl>
                                        <p:attrNameLst>
                                          <p:attrName>style.visibility</p:attrName>
                                        </p:attrNameLst>
                                      </p:cBhvr>
                                      <p:to>
                                        <p:strVal val="visible"/>
                                      </p:to>
                                    </p:set>
                                    <p:animEffect transition="in" filter="fade">
                                      <p:cBhvr>
                                        <p:cTn id="157" dur="500"/>
                                        <p:tgtEl>
                                          <p:spTgt spid="51"/>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fade">
                                      <p:cBhvr>
                                        <p:cTn id="162" dur="500"/>
                                        <p:tgtEl>
                                          <p:spTgt spid="52"/>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53"/>
                                        </p:tgtEl>
                                        <p:attrNameLst>
                                          <p:attrName>style.visibility</p:attrName>
                                        </p:attrNameLst>
                                      </p:cBhvr>
                                      <p:to>
                                        <p:strVal val="visible"/>
                                      </p:to>
                                    </p:set>
                                    <p:animEffect transition="in" filter="fade">
                                      <p:cBhvr>
                                        <p:cTn id="167" dur="500"/>
                                        <p:tgtEl>
                                          <p:spTgt spid="53"/>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20"/>
                                        </p:tgtEl>
                                        <p:attrNameLst>
                                          <p:attrName>style.visibility</p:attrName>
                                        </p:attrNameLst>
                                      </p:cBhvr>
                                      <p:to>
                                        <p:strVal val="visible"/>
                                      </p:to>
                                    </p:set>
                                    <p:animEffect transition="in" filter="fade">
                                      <p:cBhvr>
                                        <p:cTn id="172" dur="500"/>
                                        <p:tgtEl>
                                          <p:spTgt spid="20"/>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54"/>
                                        </p:tgtEl>
                                        <p:attrNameLst>
                                          <p:attrName>style.visibility</p:attrName>
                                        </p:attrNameLst>
                                      </p:cBhvr>
                                      <p:to>
                                        <p:strVal val="visible"/>
                                      </p:to>
                                    </p:set>
                                    <p:animEffect transition="in" filter="fade">
                                      <p:cBhvr>
                                        <p:cTn id="177" dur="500"/>
                                        <p:tgtEl>
                                          <p:spTgt spid="54"/>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55"/>
                                        </p:tgtEl>
                                        <p:attrNameLst>
                                          <p:attrName>style.visibility</p:attrName>
                                        </p:attrNameLst>
                                      </p:cBhvr>
                                      <p:to>
                                        <p:strVal val="visible"/>
                                      </p:to>
                                    </p:set>
                                    <p:animEffect transition="in" filter="fade">
                                      <p:cBhvr>
                                        <p:cTn id="182" dur="500"/>
                                        <p:tgtEl>
                                          <p:spTgt spid="55"/>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56"/>
                                        </p:tgtEl>
                                        <p:attrNameLst>
                                          <p:attrName>style.visibility</p:attrName>
                                        </p:attrNameLst>
                                      </p:cBhvr>
                                      <p:to>
                                        <p:strVal val="visible"/>
                                      </p:to>
                                    </p:set>
                                    <p:animEffect transition="in" filter="fade">
                                      <p:cBhvr>
                                        <p:cTn id="187" dur="500"/>
                                        <p:tgtEl>
                                          <p:spTgt spid="56"/>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57"/>
                                        </p:tgtEl>
                                        <p:attrNameLst>
                                          <p:attrName>style.visibility</p:attrName>
                                        </p:attrNameLst>
                                      </p:cBhvr>
                                      <p:to>
                                        <p:strVal val="visible"/>
                                      </p:to>
                                    </p:set>
                                    <p:animEffect transition="in" filter="fade">
                                      <p:cBhvr>
                                        <p:cTn id="192" dur="500"/>
                                        <p:tgtEl>
                                          <p:spTgt spid="57"/>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21"/>
                                        </p:tgtEl>
                                        <p:attrNameLst>
                                          <p:attrName>style.visibility</p:attrName>
                                        </p:attrNameLst>
                                      </p:cBhvr>
                                      <p:to>
                                        <p:strVal val="visible"/>
                                      </p:to>
                                    </p:set>
                                    <p:animEffect transition="in" filter="fade">
                                      <p:cBhvr>
                                        <p:cTn id="197" dur="500"/>
                                        <p:tgtEl>
                                          <p:spTgt spid="21"/>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58"/>
                                        </p:tgtEl>
                                        <p:attrNameLst>
                                          <p:attrName>style.visibility</p:attrName>
                                        </p:attrNameLst>
                                      </p:cBhvr>
                                      <p:to>
                                        <p:strVal val="visible"/>
                                      </p:to>
                                    </p:set>
                                    <p:animEffect transition="in" filter="fade">
                                      <p:cBhvr>
                                        <p:cTn id="202" dur="500"/>
                                        <p:tgtEl>
                                          <p:spTgt spid="58"/>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59"/>
                                        </p:tgtEl>
                                        <p:attrNameLst>
                                          <p:attrName>style.visibility</p:attrName>
                                        </p:attrNameLst>
                                      </p:cBhvr>
                                      <p:to>
                                        <p:strVal val="visible"/>
                                      </p:to>
                                    </p:set>
                                    <p:animEffect transition="in" filter="fade">
                                      <p:cBhvr>
                                        <p:cTn id="207" dur="500"/>
                                        <p:tgtEl>
                                          <p:spTgt spid="59"/>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60"/>
                                        </p:tgtEl>
                                        <p:attrNameLst>
                                          <p:attrName>style.visibility</p:attrName>
                                        </p:attrNameLst>
                                      </p:cBhvr>
                                      <p:to>
                                        <p:strVal val="visible"/>
                                      </p:to>
                                    </p:set>
                                    <p:animEffect transition="in" filter="fade">
                                      <p:cBhvr>
                                        <p:cTn id="212" dur="500"/>
                                        <p:tgtEl>
                                          <p:spTgt spid="60"/>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61"/>
                                        </p:tgtEl>
                                        <p:attrNameLst>
                                          <p:attrName>style.visibility</p:attrName>
                                        </p:attrNameLst>
                                      </p:cBhvr>
                                      <p:to>
                                        <p:strVal val="visible"/>
                                      </p:to>
                                    </p:set>
                                    <p:animEffect transition="in" filter="fade">
                                      <p:cBhvr>
                                        <p:cTn id="217" dur="500"/>
                                        <p:tgtEl>
                                          <p:spTgt spid="61"/>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22"/>
                                        </p:tgtEl>
                                        <p:attrNameLst>
                                          <p:attrName>style.visibility</p:attrName>
                                        </p:attrNameLst>
                                      </p:cBhvr>
                                      <p:to>
                                        <p:strVal val="visible"/>
                                      </p:to>
                                    </p:set>
                                    <p:animEffect transition="in" filter="fade">
                                      <p:cBhvr>
                                        <p:cTn id="2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7" grpId="0" animBg="1"/>
      <p:bldP spid="18" grpId="0" animBg="1"/>
      <p:bldP spid="19" grpId="0" animBg="1"/>
      <p:bldP spid="20" grpId="0" animBg="1"/>
      <p:bldP spid="21" grpId="0" animBg="1"/>
      <p:bldP spid="22" grpId="0" animBg="1"/>
      <p:bldP spid="6"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1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6" name="TextBox 5"/>
          <p:cNvSpPr txBox="1"/>
          <p:nvPr/>
        </p:nvSpPr>
        <p:spPr>
          <a:xfrm>
            <a:off x="1600200" y="1061085"/>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7" name="TextBox 6"/>
          <p:cNvSpPr txBox="1"/>
          <p:nvPr/>
        </p:nvSpPr>
        <p:spPr>
          <a:xfrm>
            <a:off x="228600" y="1522750"/>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8" name="TextBox 7"/>
          <p:cNvSpPr txBox="1"/>
          <p:nvPr/>
        </p:nvSpPr>
        <p:spPr>
          <a:xfrm>
            <a:off x="207818" y="2038583"/>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9" name="TextBox 8"/>
          <p:cNvSpPr txBox="1"/>
          <p:nvPr/>
        </p:nvSpPr>
        <p:spPr>
          <a:xfrm>
            <a:off x="207818" y="2548241"/>
            <a:ext cx="8859982" cy="1938992"/>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ý: -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ngôi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2</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 We 		</a:t>
            </a:r>
            <a:r>
              <a:rPr lang="en-US" sz="2400" dirty="0" smtClean="0">
                <a:latin typeface="Times New Roman" pitchFamily="18" charset="0"/>
                <a:cs typeface="Times New Roman" pitchFamily="18" charset="0"/>
                <a:sym typeface="Wingdings" pitchFamily="2" charset="2"/>
              </a:rPr>
              <a:t>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me, us		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my, our	 your</a:t>
            </a:r>
            <a:r>
              <a:rPr lang="en-US" sz="2400"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10" name="TextBox 9"/>
          <p:cNvSpPr txBox="1"/>
          <p:nvPr/>
        </p:nvSpPr>
        <p:spPr>
          <a:xfrm>
            <a:off x="128154" y="1088794"/>
            <a:ext cx="8859982" cy="461665"/>
          </a:xfrm>
          <a:prstGeom prst="rect">
            <a:avLst/>
          </a:prstGeom>
          <a:noFill/>
        </p:spPr>
        <p:txBody>
          <a:bodyPr wrap="square" rtlCol="0">
            <a:spAutoFit/>
          </a:bodyPr>
          <a:lstStyle/>
          <a:p>
            <a:pPr lvl="1"/>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a:t>
            </a:r>
          </a:p>
        </p:txBody>
      </p:sp>
      <p:graphicFrame>
        <p:nvGraphicFramePr>
          <p:cNvPr id="11" name="Table 10"/>
          <p:cNvGraphicFramePr>
            <a:graphicFrameLocks noGrp="1"/>
          </p:cNvGraphicFramePr>
          <p:nvPr>
            <p:extLst>
              <p:ext uri="{D42A27DB-BD31-4B8C-83A1-F6EECF244321}">
                <p14:modId xmlns:p14="http://schemas.microsoft.com/office/powerpoint/2010/main" val="3968610909"/>
              </p:ext>
            </p:extLst>
          </p:nvPr>
        </p:nvGraphicFramePr>
        <p:xfrm>
          <a:off x="256309" y="1752600"/>
          <a:ext cx="8659091" cy="3809999"/>
        </p:xfrm>
        <a:graphic>
          <a:graphicData uri="http://schemas.openxmlformats.org/drawingml/2006/table">
            <a:tbl>
              <a:tblPr firstRow="1" bandRow="1">
                <a:tableStyleId>{5C22544A-7EE6-4342-B048-85BDC9FD1C3A}</a:tableStyleId>
              </a:tblPr>
              <a:tblGrid>
                <a:gridCol w="3575524"/>
                <a:gridCol w="5083567"/>
              </a:tblGrid>
              <a:tr h="560294">
                <a:tc>
                  <a:txBody>
                    <a:bodyPr/>
                    <a:lstStyle/>
                    <a:p>
                      <a:pPr algn="ctr"/>
                      <a:r>
                        <a:rPr lang="en-US" sz="240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trần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thuật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pPr algn="ct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sang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hỏi</a:t>
                      </a:r>
                      <a:r>
                        <a:rPr lang="en-US" sz="2400" baseline="0" dirty="0" smtClean="0">
                          <a:solidFill>
                            <a:schemeClr val="tx1"/>
                          </a:solidFill>
                          <a:latin typeface="Times New Roman" pitchFamily="18" charset="0"/>
                          <a:cs typeface="Times New Roman" pitchFamily="18" charset="0"/>
                        </a:rPr>
                        <a:t>(</a:t>
                      </a:r>
                      <a:r>
                        <a:rPr lang="en-US" sz="2400" baseline="0" dirty="0" err="1" smtClean="0">
                          <a:solidFill>
                            <a:schemeClr val="tx1"/>
                          </a:solidFill>
                          <a:latin typeface="Times New Roman" pitchFamily="18" charset="0"/>
                          <a:cs typeface="Times New Roman" pitchFamily="18" charset="0"/>
                        </a:rPr>
                        <a:t>nghi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vấn</a:t>
                      </a:r>
                      <a:r>
                        <a:rPr lang="en-US" sz="2400" baseline="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r>
              <a:tr h="560294">
                <a:tc>
                  <a:txBody>
                    <a:bodyPr/>
                    <a:lstStyle/>
                    <a:p>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(V)</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smtClean="0">
                          <a:solidFill>
                            <a:srgbClr val="FF0000"/>
                          </a:solidFill>
                          <a:latin typeface="Times New Roman" pitchFamily="18" charset="0"/>
                          <a:cs typeface="Times New Roman" pitchFamily="18" charset="0"/>
                          <a:sym typeface="Wingdings" pitchFamily="2" charset="2"/>
                        </a:rPr>
                        <a:t>‘s, </a:t>
                      </a:r>
                      <a:r>
                        <a:rPr lang="en-US" sz="2400" dirty="0" err="1" smtClean="0">
                          <a:solidFill>
                            <a:srgbClr val="FF0000"/>
                          </a:solidFill>
                          <a:latin typeface="Times New Roman" pitchFamily="18" charset="0"/>
                          <a:cs typeface="Times New Roman" pitchFamily="18" charset="0"/>
                          <a:sym typeface="Wingdings" pitchFamily="2" charset="2"/>
                        </a:rPr>
                        <a:t>es’</a:t>
                      </a:r>
                      <a:endParaRPr lang="en-US" sz="2400" dirty="0">
                        <a:solidFill>
                          <a:srgbClr val="FF0000"/>
                        </a:solidFill>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err="1" smtClean="0">
                          <a:solidFill>
                            <a:srgbClr val="FF0000"/>
                          </a:solidFill>
                          <a:latin typeface="Times New Roman" pitchFamily="18" charset="0"/>
                          <a:cs typeface="Times New Roman" pitchFamily="18" charset="0"/>
                          <a:sym typeface="Wingdings" pitchFamily="2" charset="2"/>
                        </a:rPr>
                        <a:t>ed</a:t>
                      </a:r>
                      <a:r>
                        <a:rPr lang="en-US" sz="2400" dirty="0" smtClean="0">
                          <a:latin typeface="Times New Roman" pitchFamily="18" charset="0"/>
                          <a:cs typeface="Times New Roman" pitchFamily="18" charset="0"/>
                          <a:sym typeface="Wingdings" pitchFamily="2" charset="2"/>
                        </a:rPr>
                        <a:t>/ past simple</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m/is/are</a:t>
                      </a:r>
                      <a:r>
                        <a:rPr lang="en-US" sz="2400" baseline="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endParaRPr lang="en-US" dirty="0"/>
                    </a:p>
                  </a:txBody>
                  <a:tcPr/>
                </a:tc>
              </a:tr>
              <a:tr h="1008529">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will, can, could, should</a:t>
                      </a:r>
                      <a:endParaRPr lang="en-US" sz="2400" dirty="0">
                        <a:latin typeface="Times New Roman" pitchFamily="18" charset="0"/>
                        <a:cs typeface="Times New Roman" pitchFamily="18" charset="0"/>
                      </a:endParaRPr>
                    </a:p>
                  </a:txBody>
                  <a:tcPr/>
                </a:tc>
                <a:tc>
                  <a:txBody>
                    <a:bodyPr/>
                    <a:lstStyle/>
                    <a:p>
                      <a:endParaRPr lang="en-US" dirty="0"/>
                    </a:p>
                  </a:txBody>
                  <a:tcPr/>
                </a:tc>
              </a:tr>
            </a:tbl>
          </a:graphicData>
        </a:graphic>
      </p:graphicFrame>
      <p:sp>
        <p:nvSpPr>
          <p:cNvPr id="8" name="TextBox 7"/>
          <p:cNvSpPr txBox="1"/>
          <p:nvPr/>
        </p:nvSpPr>
        <p:spPr>
          <a:xfrm>
            <a:off x="3909786" y="2365830"/>
            <a:ext cx="5078350"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a:t>
            </a:r>
            <a:r>
              <a:rPr lang="en-US" sz="2400" dirty="0">
                <a:latin typeface="Times New Roman" pitchFamily="18" charset="0"/>
                <a:cs typeface="Times New Roman" pitchFamily="18" charset="0"/>
                <a:sym typeface="Wingdings" pitchFamily="2" charset="2"/>
              </a:rPr>
              <a:t> ‘do’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9" name="TextBox 8"/>
          <p:cNvSpPr txBox="1"/>
          <p:nvPr/>
        </p:nvSpPr>
        <p:spPr>
          <a:xfrm>
            <a:off x="3838864" y="294439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thêm’does</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2" name="TextBox 11"/>
          <p:cNvSpPr txBox="1"/>
          <p:nvPr/>
        </p:nvSpPr>
        <p:spPr>
          <a:xfrm>
            <a:off x="3827978" y="350520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thêm’did</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r>
              <a:rPr lang="en-US" sz="2400" dirty="0">
                <a:latin typeface="Times New Roman" pitchFamily="18" charset="0"/>
                <a:cs typeface="Times New Roman" pitchFamily="18" charset="0"/>
              </a:rPr>
              <a:t> </a:t>
            </a:r>
          </a:p>
        </p:txBody>
      </p:sp>
      <p:sp>
        <p:nvSpPr>
          <p:cNvPr id="13" name="TextBox 12"/>
          <p:cNvSpPr txBox="1"/>
          <p:nvPr/>
        </p:nvSpPr>
        <p:spPr>
          <a:xfrm>
            <a:off x="3813464" y="4082142"/>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am/ is/ are </a:t>
            </a:r>
            <a:r>
              <a:rPr lang="en-US" sz="2400" dirty="0" err="1">
                <a:latin typeface="Times New Roman" pitchFamily="18" charset="0"/>
                <a:cs typeface="Times New Roman" pitchFamily="18" charset="0"/>
                <a:sym typeface="Wingdings" pitchFamily="2" charset="2"/>
              </a:rPr>
              <a:t>lên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4" name="TextBox 13"/>
          <p:cNvSpPr txBox="1"/>
          <p:nvPr/>
        </p:nvSpPr>
        <p:spPr>
          <a:xfrm>
            <a:off x="3813464" y="4648200"/>
            <a:ext cx="5228936" cy="830997"/>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t>
            </a:r>
            <a:r>
              <a:rPr lang="en-US" sz="2400" dirty="0">
                <a:latin typeface="Times New Roman" pitchFamily="18" charset="0"/>
                <a:cs typeface="Times New Roman" pitchFamily="18" charset="0"/>
              </a:rPr>
              <a:t>will/ can/ could/ should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p>
        </p:txBody>
      </p:sp>
      <p:sp>
        <p:nvSpPr>
          <p:cNvPr id="15" name="TextBox 14"/>
          <p:cNvSpPr txBox="1"/>
          <p:nvPr/>
        </p:nvSpPr>
        <p:spPr>
          <a:xfrm>
            <a:off x="304800" y="5791200"/>
            <a:ext cx="8839200" cy="830997"/>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Đối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với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thì</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hiện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tại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quá</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khứ</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động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từ</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trong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câu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luôn</a:t>
            </a:r>
            <a:r>
              <a:rPr lang="en-US" sz="2400" dirty="0" smtClean="0">
                <a:solidFill>
                  <a:srgbClr val="FF0000"/>
                </a:solidFill>
                <a:latin typeface="Times New Roman" pitchFamily="18" charset="0"/>
                <a:cs typeface="Times New Roman" pitchFamily="18" charset="0"/>
              </a:rPr>
              <a:t> ở </a:t>
            </a:r>
            <a:r>
              <a:rPr lang="en-US" sz="2400" dirty="0" err="1" smtClean="0">
                <a:solidFill>
                  <a:srgbClr val="FF0000"/>
                </a:solidFill>
                <a:latin typeface="Times New Roman" pitchFamily="18" charset="0"/>
                <a:cs typeface="Times New Roman" pitchFamily="18" charset="0"/>
              </a:rPr>
              <a:t>dạng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nguyên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thể</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171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0513" y="48491"/>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1074003"/>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1. Most of my classmates go to school </a:t>
            </a:r>
            <a:r>
              <a:rPr lang="en-US" sz="2400" u="sng" dirty="0">
                <a:solidFill>
                  <a:srgbClr val="FF0000"/>
                </a:solidFill>
                <a:latin typeface="Times New Roman" pitchFamily="18" charset="0"/>
                <a:cs typeface="Times New Roman" pitchFamily="18" charset="0"/>
              </a:rPr>
              <a:t>by bicycle </a:t>
            </a:r>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6" name="TextBox 5"/>
          <p:cNvSpPr txBox="1"/>
          <p:nvPr/>
        </p:nvSpPr>
        <p:spPr>
          <a:xfrm>
            <a:off x="0" y="20574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2. It is about </a:t>
            </a:r>
            <a:r>
              <a:rPr lang="en-US" sz="2400" u="sng" dirty="0">
                <a:solidFill>
                  <a:srgbClr val="FF0000"/>
                </a:solidFill>
                <a:latin typeface="Times New Roman" pitchFamily="18" charset="0"/>
                <a:cs typeface="Times New Roman" pitchFamily="18" charset="0"/>
              </a:rPr>
              <a:t>three </a:t>
            </a:r>
            <a:r>
              <a:rPr lang="en-US" sz="2400" u="sng" dirty="0" err="1">
                <a:solidFill>
                  <a:srgbClr val="FF0000"/>
                </a:solidFill>
                <a:latin typeface="Times New Roman" pitchFamily="18" charset="0"/>
                <a:cs typeface="Times New Roman" pitchFamily="18" charset="0"/>
              </a:rPr>
              <a:t>kilometres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from my house to the nearest town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_______________________________________________________</a:t>
            </a:r>
            <a:endParaRPr lang="en-US" sz="2400" dirty="0">
              <a:latin typeface="Times New Roman" pitchFamily="18" charset="0"/>
              <a:cs typeface="Times New Roman" pitchFamily="18" charset="0"/>
            </a:endParaRPr>
          </a:p>
        </p:txBody>
      </p:sp>
      <p:sp>
        <p:nvSpPr>
          <p:cNvPr id="7" name="TextBox 6"/>
          <p:cNvSpPr txBox="1"/>
          <p:nvPr/>
        </p:nvSpPr>
        <p:spPr>
          <a:xfrm>
            <a:off x="29029" y="2855416"/>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3. </a:t>
            </a:r>
            <a:r>
              <a:rPr lang="en-US" sz="2400" u="sng" dirty="0">
                <a:solidFill>
                  <a:srgbClr val="FF0000"/>
                </a:solidFill>
                <a:latin typeface="Times New Roman" pitchFamily="18" charset="0"/>
                <a:cs typeface="Times New Roman" pitchFamily="18" charset="0"/>
              </a:rPr>
              <a:t>The students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are leaning road signs in the </a:t>
            </a:r>
            <a:r>
              <a:rPr lang="en-US" sz="2400" dirty="0" smtClean="0">
                <a:latin typeface="Times New Roman" pitchFamily="18" charset="0"/>
                <a:cs typeface="Times New Roman" pitchFamily="18" charset="0"/>
              </a:rPr>
              <a:t>schoolyard.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8" name="TextBox 7"/>
          <p:cNvSpPr txBox="1"/>
          <p:nvPr/>
        </p:nvSpPr>
        <p:spPr>
          <a:xfrm>
            <a:off x="0" y="36576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4. There are often traffic jams in the city </a:t>
            </a:r>
            <a:r>
              <a:rPr lang="en-US" sz="2400" dirty="0" err="1">
                <a:latin typeface="Times New Roman" pitchFamily="18" charset="0"/>
                <a:cs typeface="Times New Roman" pitchFamily="18" charset="0"/>
              </a:rPr>
              <a:t>centre</a:t>
            </a:r>
            <a:r>
              <a:rPr lang="en-US" sz="2400" dirty="0">
                <a:latin typeface="Times New Roman" pitchFamily="18" charset="0"/>
                <a:cs typeface="Times New Roman" pitchFamily="18" charset="0"/>
              </a:rPr>
              <a:t> </a:t>
            </a:r>
            <a:r>
              <a:rPr lang="en-US" sz="2400" u="sng" dirty="0">
                <a:solidFill>
                  <a:srgbClr val="FF0000"/>
                </a:solidFill>
                <a:latin typeface="Times New Roman" pitchFamily="18" charset="0"/>
                <a:cs typeface="Times New Roman" pitchFamily="18" charset="0"/>
              </a:rPr>
              <a:t>in the rush </a:t>
            </a:r>
            <a:r>
              <a:rPr lang="en-US" sz="2400" u="sng" dirty="0" smtClean="0">
                <a:solidFill>
                  <a:srgbClr val="FF0000"/>
                </a:solidFill>
                <a:latin typeface="Times New Roman" pitchFamily="18" charset="0"/>
                <a:cs typeface="Times New Roman" pitchFamily="18" charset="0"/>
              </a:rPr>
              <a:t>hour</a:t>
            </a:r>
            <a:r>
              <a:rPr lang="en-US" sz="2400" u="sng" dirty="0" smtClean="0">
                <a:latin typeface="Times New Roman" pitchFamily="18" charset="0"/>
                <a:cs typeface="Times New Roman" pitchFamily="18" charset="0"/>
              </a:rPr>
              <a:t>.</a:t>
            </a:r>
            <a:r>
              <a:rPr lang="en-US" sz="2400" spc="-40" dirty="0" smtClean="0">
                <a:latin typeface="Times New Roman" pitchFamily="18" charset="0"/>
                <a:cs typeface="Times New Roman" pitchFamily="18" charset="0"/>
              </a:rPr>
              <a:t> </a:t>
            </a:r>
            <a:endParaRPr lang="en-US" sz="2400" spc="-4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9" name="TextBox 8"/>
          <p:cNvSpPr txBox="1"/>
          <p:nvPr/>
        </p:nvSpPr>
        <p:spPr>
          <a:xfrm>
            <a:off x="228600" y="4419600"/>
            <a:ext cx="9144000" cy="830997"/>
          </a:xfrm>
          <a:prstGeom prst="rect">
            <a:avLst/>
          </a:prstGeom>
          <a:noFill/>
        </p:spPr>
        <p:txBody>
          <a:bodyPr wrap="square" rtlCol="0">
            <a:spAutoFit/>
          </a:bodyPr>
          <a:lstStyle/>
          <a:p>
            <a:r>
              <a:rPr lang="en-US" sz="2400" dirty="0">
                <a:latin typeface="Times New Roman" pitchFamily="18" charset="0"/>
                <a:cs typeface="Times New Roman" pitchFamily="18" charset="0"/>
              </a:rPr>
              <a:t>5. My father used to go fishing </a:t>
            </a:r>
            <a:r>
              <a:rPr lang="en-US" sz="2400" u="sng" dirty="0">
                <a:solidFill>
                  <a:srgbClr val="FF0000"/>
                </a:solidFill>
                <a:latin typeface="Times New Roman" pitchFamily="18" charset="0"/>
                <a:cs typeface="Times New Roman" pitchFamily="18" charset="0"/>
              </a:rPr>
              <a:t>in the pond near the woods</a:t>
            </a:r>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10" name="TextBox 9"/>
          <p:cNvSpPr txBox="1"/>
          <p:nvPr/>
        </p:nvSpPr>
        <p:spPr>
          <a:xfrm>
            <a:off x="457200" y="5228826"/>
            <a:ext cx="9144000" cy="1200329"/>
          </a:xfrm>
          <a:prstGeom prst="rect">
            <a:avLst/>
          </a:prstGeom>
          <a:noFill/>
        </p:spPr>
        <p:txBody>
          <a:bodyPr wrap="square" rtlCol="0">
            <a:spAutoFit/>
          </a:bodyPr>
          <a:lstStyle/>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usually rides his motorbike </a:t>
            </a:r>
            <a:r>
              <a:rPr lang="en-US" sz="2400" u="sng" dirty="0">
                <a:latin typeface="Times New Roman" pitchFamily="18" charset="0"/>
                <a:cs typeface="Times New Roman" pitchFamily="18" charset="0"/>
              </a:rPr>
              <a:t>very carefully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11" name="TextBox 10"/>
          <p:cNvSpPr txBox="1"/>
          <p:nvPr/>
        </p:nvSpPr>
        <p:spPr>
          <a:xfrm>
            <a:off x="938644" y="476979"/>
            <a:ext cx="85222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 Make </a:t>
            </a:r>
            <a:r>
              <a:rPr lang="en-US" sz="2400" b="1" dirty="0">
                <a:latin typeface="Times New Roman" pitchFamily="18" charset="0"/>
                <a:cs typeface="Times New Roman" pitchFamily="18" charset="0"/>
              </a:rPr>
              <a:t>questions for the underlined part in each sentence. </a:t>
            </a:r>
            <a:endParaRPr lang="en-US" sz="2400" dirty="0">
              <a:latin typeface="Times New Roman" pitchFamily="18" charset="0"/>
              <a:cs typeface="Times New Roman" pitchFamily="18" charset="0"/>
            </a:endParaRPr>
          </a:p>
        </p:txBody>
      </p:sp>
      <p:sp>
        <p:nvSpPr>
          <p:cNvPr id="3" name="TextBox 2"/>
          <p:cNvSpPr txBox="1"/>
          <p:nvPr/>
        </p:nvSpPr>
        <p:spPr>
          <a:xfrm>
            <a:off x="533400" y="1471045"/>
            <a:ext cx="8153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2" name="TextBox 11"/>
          <p:cNvSpPr txBox="1"/>
          <p:nvPr/>
        </p:nvSpPr>
        <p:spPr>
          <a:xfrm>
            <a:off x="304800" y="2426732"/>
            <a:ext cx="6629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 far</a:t>
            </a:r>
            <a:endParaRPr lang="en-US" sz="2400" dirty="0">
              <a:latin typeface="Times New Roman" pitchFamily="18" charset="0"/>
              <a:cs typeface="Times New Roman" pitchFamily="18" charset="0"/>
            </a:endParaRPr>
          </a:p>
        </p:txBody>
      </p:sp>
      <p:sp>
        <p:nvSpPr>
          <p:cNvPr id="13" name="TextBox 12"/>
          <p:cNvSpPr txBox="1"/>
          <p:nvPr/>
        </p:nvSpPr>
        <p:spPr>
          <a:xfrm>
            <a:off x="304800" y="3244425"/>
            <a:ext cx="757324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Who </a:t>
            </a:r>
            <a:endParaRPr lang="en-US" sz="2400" dirty="0">
              <a:latin typeface="Times New Roman" pitchFamily="18" charset="0"/>
              <a:cs typeface="Times New Roman" pitchFamily="18" charset="0"/>
            </a:endParaRPr>
          </a:p>
        </p:txBody>
      </p:sp>
      <p:sp>
        <p:nvSpPr>
          <p:cNvPr id="14" name="TextBox 13"/>
          <p:cNvSpPr txBox="1"/>
          <p:nvPr/>
        </p:nvSpPr>
        <p:spPr>
          <a:xfrm>
            <a:off x="297872" y="4026932"/>
            <a:ext cx="784167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When</a:t>
            </a:r>
            <a:endParaRPr lang="en-US" sz="2400" dirty="0">
              <a:latin typeface="Times New Roman" pitchFamily="18" charset="0"/>
              <a:cs typeface="Times New Roman" pitchFamily="18" charset="0"/>
            </a:endParaRPr>
          </a:p>
        </p:txBody>
      </p:sp>
      <p:sp>
        <p:nvSpPr>
          <p:cNvPr id="15" name="TextBox 14"/>
          <p:cNvSpPr txBox="1"/>
          <p:nvPr/>
        </p:nvSpPr>
        <p:spPr>
          <a:xfrm>
            <a:off x="297873" y="47961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Where</a:t>
            </a:r>
            <a:endParaRPr lang="en-US" sz="2400" dirty="0">
              <a:latin typeface="Times New Roman" pitchFamily="18" charset="0"/>
              <a:cs typeface="Times New Roman" pitchFamily="18" charset="0"/>
            </a:endParaRPr>
          </a:p>
        </p:txBody>
      </p:sp>
      <p:sp>
        <p:nvSpPr>
          <p:cNvPr id="16" name="TextBox 15"/>
          <p:cNvSpPr txBox="1"/>
          <p:nvPr/>
        </p:nvSpPr>
        <p:spPr>
          <a:xfrm>
            <a:off x="374073" y="56343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7" name="TextBox 16"/>
          <p:cNvSpPr txBox="1"/>
          <p:nvPr/>
        </p:nvSpPr>
        <p:spPr>
          <a:xfrm>
            <a:off x="6283037" y="1066800"/>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phương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tiện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1295400" y="1464119"/>
            <a:ext cx="6698673" cy="461665"/>
          </a:xfrm>
          <a:prstGeom prst="rect">
            <a:avLst/>
          </a:prstGeom>
          <a:noFill/>
        </p:spPr>
        <p:txBody>
          <a:bodyPr wrap="square" rtlCol="0">
            <a:spAutoFit/>
          </a:bodyPr>
          <a:lstStyle/>
          <a:p>
            <a:r>
              <a:rPr lang="en-US" sz="2400" u="sng" dirty="0" smtClean="0">
                <a:latin typeface="Times New Roman" pitchFamily="18" charset="0"/>
                <a:cs typeface="Times New Roman" pitchFamily="18" charset="0"/>
              </a:rPr>
              <a:t>do</a:t>
            </a:r>
            <a:r>
              <a:rPr lang="en-US" sz="2400" dirty="0" smtClean="0">
                <a:latin typeface="Times New Roman" pitchFamily="18" charset="0"/>
                <a:cs typeface="Times New Roman" pitchFamily="18" charset="0"/>
              </a:rPr>
              <a:t> most of your classmates go to school?</a:t>
            </a:r>
            <a:endParaRPr lang="en-US" sz="2400" dirty="0">
              <a:latin typeface="Times New Roman" pitchFamily="18" charset="0"/>
              <a:cs typeface="Times New Roman" pitchFamily="18" charset="0"/>
            </a:endParaRPr>
          </a:p>
        </p:txBody>
      </p:sp>
      <p:cxnSp>
        <p:nvCxnSpPr>
          <p:cNvPr id="20" name="Straight Connector 19"/>
          <p:cNvCxnSpPr/>
          <p:nvPr/>
        </p:nvCxnSpPr>
        <p:spPr>
          <a:xfrm>
            <a:off x="3276600" y="1461791"/>
            <a:ext cx="453736" cy="0"/>
          </a:xfrm>
          <a:prstGeom prst="line">
            <a:avLst/>
          </a:prstGeom>
        </p:spPr>
        <p:style>
          <a:lnRef idx="3">
            <a:schemeClr val="accent2"/>
          </a:lnRef>
          <a:fillRef idx="0">
            <a:schemeClr val="accent2"/>
          </a:fillRef>
          <a:effectRef idx="2">
            <a:schemeClr val="accent2"/>
          </a:effectRef>
          <a:fontRef idx="minor">
            <a:schemeClr val="tx1"/>
          </a:fontRef>
        </p:style>
      </p:cxnSp>
      <p:sp>
        <p:nvSpPr>
          <p:cNvPr id="22" name="TextBox 21"/>
          <p:cNvSpPr txBox="1"/>
          <p:nvPr/>
        </p:nvSpPr>
        <p:spPr>
          <a:xfrm>
            <a:off x="-152400" y="1066800"/>
            <a:ext cx="644236"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do</a:t>
            </a:r>
            <a:endParaRPr lang="en-US" sz="2400" dirty="0">
              <a:latin typeface="Times New Roman" pitchFamily="18" charset="0"/>
              <a:cs typeface="Times New Roman" pitchFamily="18" charset="0"/>
            </a:endParaRPr>
          </a:p>
        </p:txBody>
      </p:sp>
      <p:sp>
        <p:nvSpPr>
          <p:cNvPr id="23" name="TextBox 22"/>
          <p:cNvSpPr txBox="1"/>
          <p:nvPr/>
        </p:nvSpPr>
        <p:spPr>
          <a:xfrm>
            <a:off x="6833753" y="2373451"/>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khoảng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cách</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4" name="Oval 23"/>
          <p:cNvSpPr/>
          <p:nvPr/>
        </p:nvSpPr>
        <p:spPr>
          <a:xfrm>
            <a:off x="640773" y="2057400"/>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968837" y="2809249"/>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người</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2" name="Oval 31"/>
          <p:cNvSpPr/>
          <p:nvPr/>
        </p:nvSpPr>
        <p:spPr>
          <a:xfrm>
            <a:off x="1097448" y="3658912"/>
            <a:ext cx="5715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rved Right Arrow 32"/>
          <p:cNvSpPr/>
          <p:nvPr/>
        </p:nvSpPr>
        <p:spPr>
          <a:xfrm rot="5400000">
            <a:off x="652122" y="3036322"/>
            <a:ext cx="383232" cy="1162050"/>
          </a:xfrm>
          <a:prstGeom prst="curvedRightArrow">
            <a:avLst/>
          </a:prstGeom>
          <a:solidFill>
            <a:schemeClr val="accent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1219200" y="3252459"/>
            <a:ext cx="7467600" cy="461665"/>
          </a:xfrm>
          <a:prstGeom prst="rect">
            <a:avLst/>
          </a:prstGeom>
          <a:noFill/>
        </p:spPr>
        <p:txBody>
          <a:bodyPr wrap="square" rtlCol="0">
            <a:spAutoFit/>
          </a:bodyPr>
          <a:lstStyle/>
          <a:p>
            <a:r>
              <a:rPr lang="en-US" sz="2400" dirty="0">
                <a:latin typeface="Times New Roman" pitchFamily="18" charset="0"/>
                <a:cs typeface="Times New Roman" pitchFamily="18" charset="0"/>
              </a:rPr>
              <a:t>are leaning road signs in the schoolyard?</a:t>
            </a:r>
          </a:p>
        </p:txBody>
      </p:sp>
      <p:sp>
        <p:nvSpPr>
          <p:cNvPr id="35" name="TextBox 34"/>
          <p:cNvSpPr txBox="1"/>
          <p:nvPr/>
        </p:nvSpPr>
        <p:spPr>
          <a:xfrm>
            <a:off x="1143000" y="4026932"/>
            <a:ext cx="6400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are</a:t>
            </a:r>
            <a:r>
              <a:rPr lang="en-US" sz="2400" dirty="0" smtClean="0">
                <a:latin typeface="Times New Roman" pitchFamily="18" charset="0"/>
                <a:cs typeface="Times New Roman" pitchFamily="18" charset="0"/>
              </a:rPr>
              <a:t> there </a:t>
            </a:r>
            <a:r>
              <a:rPr lang="en-US" sz="2400" dirty="0">
                <a:latin typeface="Times New Roman" pitchFamily="18" charset="0"/>
                <a:cs typeface="Times New Roman" pitchFamily="18" charset="0"/>
              </a:rPr>
              <a:t>often traffic jams in the city </a:t>
            </a:r>
            <a:r>
              <a:rPr lang="en-US" sz="2400" dirty="0" err="1">
                <a:latin typeface="Times New Roman" pitchFamily="18" charset="0"/>
                <a:cs typeface="Times New Roman" pitchFamily="18" charset="0"/>
              </a:rPr>
              <a:t>centre</a:t>
            </a:r>
            <a:r>
              <a:rPr lang="en-US" sz="2400" spc="-4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6" name="TextBox 35"/>
          <p:cNvSpPr txBox="1"/>
          <p:nvPr/>
        </p:nvSpPr>
        <p:spPr>
          <a:xfrm>
            <a:off x="7090063" y="4783245"/>
            <a:ext cx="20989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địa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điểm</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7" name="Oval 36"/>
          <p:cNvSpPr/>
          <p:nvPr/>
        </p:nvSpPr>
        <p:spPr>
          <a:xfrm>
            <a:off x="2133600" y="4441760"/>
            <a:ext cx="4572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219200" y="4796135"/>
            <a:ext cx="8127423"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spc="-40" dirty="0" smtClean="0">
                <a:latin typeface="Times New Roman" pitchFamily="18" charset="0"/>
                <a:cs typeface="Times New Roman" pitchFamily="18" charset="0"/>
              </a:rPr>
              <a:t>did your father use to go fishing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2" name="TextBox 41"/>
          <p:cNvSpPr txBox="1"/>
          <p:nvPr/>
        </p:nvSpPr>
        <p:spPr>
          <a:xfrm>
            <a:off x="1447800" y="2415064"/>
            <a:ext cx="6761677" cy="461665"/>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is</a:t>
            </a:r>
            <a:r>
              <a:rPr lang="en-US" sz="2400" dirty="0" smtClean="0">
                <a:latin typeface="Times New Roman" pitchFamily="18" charset="0"/>
                <a:cs typeface="Times New Roman" pitchFamily="18" charset="0"/>
              </a:rPr>
              <a:t> it from your house to the nearest town?</a:t>
            </a:r>
            <a:endParaRPr lang="en-US" sz="2400" dirty="0">
              <a:latin typeface="Times New Roman" pitchFamily="18" charset="0"/>
              <a:cs typeface="Times New Roman" pitchFamily="18" charset="0"/>
            </a:endParaRPr>
          </a:p>
        </p:txBody>
      </p:sp>
      <p:sp>
        <p:nvSpPr>
          <p:cNvPr id="45" name="Oval 44"/>
          <p:cNvSpPr/>
          <p:nvPr/>
        </p:nvSpPr>
        <p:spPr>
          <a:xfrm>
            <a:off x="3006435" y="5257800"/>
            <a:ext cx="270165" cy="451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059873" y="5634335"/>
            <a:ext cx="8846127"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does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usually </a:t>
            </a:r>
            <a:r>
              <a:rPr lang="en-US" sz="2400" dirty="0" smtClean="0">
                <a:latin typeface="Times New Roman" pitchFamily="18" charset="0"/>
                <a:cs typeface="Times New Roman" pitchFamily="18" charset="0"/>
              </a:rPr>
              <a:t>ride </a:t>
            </a:r>
            <a:r>
              <a:rPr lang="en-US" sz="2400" dirty="0">
                <a:latin typeface="Times New Roman" pitchFamily="18" charset="0"/>
                <a:cs typeface="Times New Roman" pitchFamily="18" charset="0"/>
              </a:rPr>
              <a:t>his motorbike?</a:t>
            </a:r>
          </a:p>
        </p:txBody>
      </p:sp>
      <p:sp>
        <p:nvSpPr>
          <p:cNvPr id="43" name="TextBox 42"/>
          <p:cNvSpPr txBox="1"/>
          <p:nvPr/>
        </p:nvSpPr>
        <p:spPr>
          <a:xfrm>
            <a:off x="7142017" y="3997151"/>
            <a:ext cx="2154384"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thời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gian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44" name="TextBox 43"/>
          <p:cNvSpPr txBox="1"/>
          <p:nvPr/>
        </p:nvSpPr>
        <p:spPr>
          <a:xfrm>
            <a:off x="-34636" y="4410806"/>
            <a:ext cx="644236"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did</a:t>
            </a:r>
            <a:endParaRPr lang="en-US" sz="2400" dirty="0">
              <a:latin typeface="Times New Roman" pitchFamily="18" charset="0"/>
              <a:cs typeface="Times New Roman" pitchFamily="18" charset="0"/>
            </a:endParaRPr>
          </a:p>
        </p:txBody>
      </p:sp>
      <p:sp>
        <p:nvSpPr>
          <p:cNvPr id="48" name="TextBox 47"/>
          <p:cNvSpPr txBox="1"/>
          <p:nvPr/>
        </p:nvSpPr>
        <p:spPr>
          <a:xfrm>
            <a:off x="29029" y="5228109"/>
            <a:ext cx="777999" cy="461665"/>
          </a:xfrm>
          <a:prstGeom prst="rect">
            <a:avLst/>
          </a:prstGeom>
          <a:solidFill>
            <a:schemeClr val="accent5">
              <a:lumMod val="20000"/>
              <a:lumOff val="80000"/>
            </a:schemeClr>
          </a:solidFill>
        </p:spPr>
        <p:txBody>
          <a:bodyPr wrap="square" rtlCol="0">
            <a:spAutoFit/>
          </a:bodyPr>
          <a:lstStyle/>
          <a:p>
            <a:pPr algn="r"/>
            <a:r>
              <a:rPr lang="en-US" sz="2400" dirty="0" smtClean="0">
                <a:latin typeface="Times New Roman" pitchFamily="18" charset="0"/>
                <a:cs typeface="Times New Roman" pitchFamily="18" charset="0"/>
              </a:rPr>
              <a:t>does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357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500"/>
                                        <p:tgtEl>
                                          <p:spTgt spid="4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fade">
                                      <p:cBhvr>
                                        <p:cTn id="97" dur="500"/>
                                        <p:tgtEl>
                                          <p:spTgt spid="1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fade">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1000" fill="hold"/>
                                        <p:tgtEl>
                                          <p:spTgt spid="33"/>
                                        </p:tgtEl>
                                        <p:attrNameLst>
                                          <p:attrName>ppt_w</p:attrName>
                                        </p:attrNameLst>
                                      </p:cBhvr>
                                      <p:tavLst>
                                        <p:tav tm="0">
                                          <p:val>
                                            <p:fltVal val="0"/>
                                          </p:val>
                                        </p:tav>
                                        <p:tav tm="100000">
                                          <p:val>
                                            <p:strVal val="#ppt_w"/>
                                          </p:val>
                                        </p:tav>
                                      </p:tavLst>
                                    </p:anim>
                                    <p:anim calcmode="lin" valueType="num">
                                      <p:cBhvr>
                                        <p:cTn id="108" dur="1000" fill="hold"/>
                                        <p:tgtEl>
                                          <p:spTgt spid="33"/>
                                        </p:tgtEl>
                                        <p:attrNameLst>
                                          <p:attrName>ppt_h</p:attrName>
                                        </p:attrNameLst>
                                      </p:cBhvr>
                                      <p:tavLst>
                                        <p:tav tm="0">
                                          <p:val>
                                            <p:fltVal val="0"/>
                                          </p:val>
                                        </p:tav>
                                        <p:tav tm="100000">
                                          <p:val>
                                            <p:strVal val="#ppt_h"/>
                                          </p:val>
                                        </p:tav>
                                      </p:tavLst>
                                    </p:anim>
                                    <p:anim calcmode="lin" valueType="num">
                                      <p:cBhvr>
                                        <p:cTn id="109" dur="1000" fill="hold"/>
                                        <p:tgtEl>
                                          <p:spTgt spid="33"/>
                                        </p:tgtEl>
                                        <p:attrNameLst>
                                          <p:attrName>style.rotation</p:attrName>
                                        </p:attrNameLst>
                                      </p:cBhvr>
                                      <p:tavLst>
                                        <p:tav tm="0">
                                          <p:val>
                                            <p:fltVal val="90"/>
                                          </p:val>
                                        </p:tav>
                                        <p:tav tm="100000">
                                          <p:val>
                                            <p:fltVal val="0"/>
                                          </p:val>
                                        </p:tav>
                                      </p:tavLst>
                                    </p:anim>
                                    <p:animEffect transition="in" filter="fade">
                                      <p:cBhvr>
                                        <p:cTn id="110" dur="1000"/>
                                        <p:tgtEl>
                                          <p:spTgt spid="3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500"/>
                                        <p:tgtEl>
                                          <p:spTgt spid="35"/>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fade">
                                      <p:cBhvr>
                                        <p:cTn id="120" dur="500"/>
                                        <p:tgtEl>
                                          <p:spTgt spid="3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5"/>
                                        </p:tgtEl>
                                        <p:attrNameLst>
                                          <p:attrName>style.visibility</p:attrName>
                                        </p:attrNameLst>
                                      </p:cBhvr>
                                      <p:to>
                                        <p:strVal val="visible"/>
                                      </p:to>
                                    </p:set>
                                    <p:animEffect transition="in" filter="fade">
                                      <p:cBhvr>
                                        <p:cTn id="125" dur="500"/>
                                        <p:tgtEl>
                                          <p:spTgt spid="1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37"/>
                                        </p:tgtEl>
                                        <p:attrNameLst>
                                          <p:attrName>style.visibility</p:attrName>
                                        </p:attrNameLst>
                                      </p:cBhvr>
                                      <p:to>
                                        <p:strVal val="visible"/>
                                      </p:to>
                                    </p:set>
                                    <p:animEffect transition="in" filter="fade">
                                      <p:cBhvr>
                                        <p:cTn id="130" dur="500"/>
                                        <p:tgtEl>
                                          <p:spTgt spid="37"/>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fade">
                                      <p:cBhvr>
                                        <p:cTn id="135" dur="500"/>
                                        <p:tgtEl>
                                          <p:spTgt spid="3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500"/>
                                        <p:tgtEl>
                                          <p:spTgt spid="16"/>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5"/>
                                        </p:tgtEl>
                                        <p:attrNameLst>
                                          <p:attrName>style.visibility</p:attrName>
                                        </p:attrNameLst>
                                      </p:cBhvr>
                                      <p:to>
                                        <p:strVal val="visible"/>
                                      </p:to>
                                    </p:set>
                                    <p:animEffect transition="in" filter="fade">
                                      <p:cBhvr>
                                        <p:cTn id="145" dur="500"/>
                                        <p:tgtEl>
                                          <p:spTgt spid="45"/>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47"/>
                                        </p:tgtEl>
                                        <p:attrNameLst>
                                          <p:attrName>style.visibility</p:attrName>
                                        </p:attrNameLst>
                                      </p:cBhvr>
                                      <p:to>
                                        <p:strVal val="visible"/>
                                      </p:to>
                                    </p:set>
                                    <p:animEffect transition="in" filter="fade">
                                      <p:cBhvr>
                                        <p:cTn id="150" dur="500"/>
                                        <p:tgtEl>
                                          <p:spTgt spid="47"/>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500"/>
                                        <p:tgtEl>
                                          <p:spTgt spid="44"/>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48"/>
                                        </p:tgtEl>
                                        <p:attrNameLst>
                                          <p:attrName>style.visibility</p:attrName>
                                        </p:attrNameLst>
                                      </p:cBhvr>
                                      <p:to>
                                        <p:strVal val="visible"/>
                                      </p:to>
                                    </p:set>
                                    <p:animEffect transition="in" filter="fade">
                                      <p:cBhvr>
                                        <p:cTn id="16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3" grpId="0"/>
      <p:bldP spid="12" grpId="0"/>
      <p:bldP spid="13" grpId="0"/>
      <p:bldP spid="14" grpId="0"/>
      <p:bldP spid="15" grpId="0"/>
      <p:bldP spid="16" grpId="0"/>
      <p:bldP spid="17" grpId="0"/>
      <p:bldP spid="18" grpId="0"/>
      <p:bldP spid="22" grpId="0" animBg="1"/>
      <p:bldP spid="23" grpId="0"/>
      <p:bldP spid="24" grpId="0" animBg="1"/>
      <p:bldP spid="31" grpId="0"/>
      <p:bldP spid="32" grpId="0" animBg="1"/>
      <p:bldP spid="33" grpId="0" animBg="1"/>
      <p:bldP spid="34" grpId="0"/>
      <p:bldP spid="35" grpId="0"/>
      <p:bldP spid="36" grpId="0"/>
      <p:bldP spid="37" grpId="0" animBg="1"/>
      <p:bldP spid="39" grpId="0"/>
      <p:bldP spid="42" grpId="0"/>
      <p:bldP spid="45" grpId="0" animBg="1"/>
      <p:bldP spid="47" grpId="0"/>
      <p:bldP spid="43" grpId="0"/>
      <p:bldP spid="44" grpId="0" animBg="1"/>
      <p:bldP spid="4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a:t>
            </a:r>
            <a:r>
              <a:rPr lang="en-US" sz="2800" b="1" smtClean="0">
                <a:solidFill>
                  <a:srgbClr val="FF0000"/>
                </a:solidFill>
                <a:latin typeface="Times New Roman" pitchFamily="18" charset="0"/>
                <a:cs typeface="Times New Roman" pitchFamily="18" charset="0"/>
              </a:rPr>
              <a:t>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914400"/>
            <a:ext cx="9144000" cy="5632311"/>
          </a:xfrm>
          <a:prstGeom prst="rect">
            <a:avLst/>
          </a:prstGeom>
          <a:noFill/>
        </p:spPr>
        <p:txBody>
          <a:bodyPr wrap="square" rtlCol="0">
            <a:spAutoFit/>
          </a:bodyPr>
          <a:lstStyle/>
          <a:p>
            <a:r>
              <a:rPr lang="en-US" sz="2400" b="1" dirty="0">
                <a:latin typeface="Times New Roman" pitchFamily="18" charset="0"/>
                <a:cs typeface="Times New Roman" pitchFamily="18" charset="0"/>
              </a:rPr>
              <a:t>II. Rewrite the following sentences so that their meaning stays the same, using the words give.</a:t>
            </a:r>
            <a:br>
              <a:rPr lang="en-US" sz="2400" b="1" dirty="0">
                <a:latin typeface="Times New Roman" pitchFamily="18" charset="0"/>
                <a:cs typeface="Times New Roman" pitchFamily="18" charset="0"/>
              </a:rPr>
            </a:br>
            <a:r>
              <a:rPr lang="en-US" sz="2400" dirty="0">
                <a:latin typeface="Times New Roman" pitchFamily="18" charset="0"/>
                <a:cs typeface="Times New Roman" pitchFamily="18" charset="0"/>
              </a:rPr>
              <a:t>1. The distance from my house to school is about 500 </a:t>
            </a:r>
            <a:r>
              <a:rPr lang="en-US" sz="2400" dirty="0" err="1">
                <a:latin typeface="Times New Roman" pitchFamily="18" charset="0"/>
                <a:cs typeface="Times New Roman" pitchFamily="18" charset="0"/>
              </a:rPr>
              <a:t>metres</a:t>
            </a:r>
            <a:r>
              <a:rPr lang="en-US" sz="2400" dirty="0">
                <a:latin typeface="Times New Roman" pitchFamily="18" charset="0"/>
                <a:cs typeface="Times New Roman" pitchFamily="18" charset="0"/>
              </a:rPr>
              <a:t>. (It)</a:t>
            </a:r>
          </a:p>
          <a:p>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___________________________________________________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2. My father went to work by car some years ago, but now he goes by bus. (used to)</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My father </a:t>
            </a:r>
            <a:r>
              <a:rPr lang="en-US" sz="2400" dirty="0" smtClean="0">
                <a:latin typeface="Times New Roman" pitchFamily="18" charset="0"/>
                <a:cs typeface="Times New Roman" pitchFamily="18" charset="0"/>
              </a:rPr>
              <a:t>________________________________________________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 The distance from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to Can </a:t>
            </a:r>
            <a:r>
              <a:rPr lang="en-US" sz="2400" dirty="0" err="1">
                <a:latin typeface="Times New Roman" pitchFamily="18" charset="0"/>
                <a:cs typeface="Times New Roman" pitchFamily="18" charset="0"/>
              </a:rPr>
              <a:t>Tho</a:t>
            </a:r>
            <a:r>
              <a:rPr lang="en-US" sz="2400" dirty="0">
                <a:latin typeface="Times New Roman" pitchFamily="18" charset="0"/>
                <a:cs typeface="Times New Roman" pitchFamily="18" charset="0"/>
              </a:rPr>
              <a:t> is about 1,877 </a:t>
            </a:r>
            <a:r>
              <a:rPr lang="en-US" sz="2400" dirty="0" err="1">
                <a:latin typeface="Times New Roman" pitchFamily="18" charset="0"/>
                <a:cs typeface="Times New Roman" pitchFamily="18" charset="0"/>
              </a:rPr>
              <a:t>kilometres</a:t>
            </a:r>
            <a:r>
              <a:rPr lang="en-US" sz="2400" dirty="0">
                <a:latin typeface="Times New Roman" pitchFamily="18" charset="0"/>
                <a:cs typeface="Times New Roman" pitchFamily="18" charset="0"/>
              </a:rPr>
              <a:t>. (It)</a:t>
            </a:r>
          </a:p>
          <a:p>
            <a:r>
              <a:rPr lang="en-US" sz="2400" dirty="0">
                <a:latin typeface="Times New Roman" pitchFamily="18" charset="0"/>
                <a:cs typeface="Times New Roman" pitchFamily="18" charset="0"/>
              </a:rPr>
              <a:t>It </a:t>
            </a:r>
            <a:r>
              <a:rPr lang="en-US" sz="2400" dirty="0" smtClean="0">
                <a:latin typeface="Times New Roman" pitchFamily="18" charset="0"/>
                <a:cs typeface="Times New Roman" pitchFamily="18" charset="0"/>
              </a:rPr>
              <a:t>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4. What is the distance between Hue and Da Nang? (how)</a:t>
            </a:r>
          </a:p>
          <a:p>
            <a:r>
              <a:rPr lang="en-US" sz="2400" dirty="0">
                <a:latin typeface="Times New Roman" pitchFamily="18" charset="0"/>
                <a:cs typeface="Times New Roman" pitchFamily="18" charset="0"/>
              </a:rPr>
              <a:t>How </a:t>
            </a:r>
            <a:r>
              <a:rPr lang="en-US" sz="2400" dirty="0" smtClean="0">
                <a:latin typeface="Times New Roman" pitchFamily="18" charset="0"/>
                <a:cs typeface="Times New Roman" pitchFamily="18" charset="0"/>
              </a:rPr>
              <a:t>__________________________________________________?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5. There wasn't much traffic when I was small. (used to)</a:t>
            </a:r>
          </a:p>
          <a:p>
            <a:r>
              <a:rPr lang="en-US" sz="2400" dirty="0">
                <a:latin typeface="Times New Roman" pitchFamily="18" charset="0"/>
                <a:cs typeface="Times New Roman" pitchFamily="18" charset="0"/>
              </a:rPr>
              <a:t>There </a:t>
            </a:r>
            <a:r>
              <a:rPr lang="en-US" sz="2400" dirty="0" smtClean="0">
                <a:latin typeface="Times New Roman" pitchFamily="18" charset="0"/>
                <a:cs typeface="Times New Roman" pitchFamily="18" charset="0"/>
              </a:rPr>
              <a:t>_________________________________________________</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spc="-30" dirty="0">
                <a:latin typeface="Times New Roman" pitchFamily="18" charset="0"/>
                <a:cs typeface="Times New Roman" pitchFamily="18" charset="0"/>
              </a:rPr>
              <a:t>6. My uncle drove carelessly some years ago, but now he doesn't. (used to)</a:t>
            </a:r>
          </a:p>
          <a:p>
            <a:r>
              <a:rPr lang="en-US" sz="2400" dirty="0">
                <a:latin typeface="Times New Roman" pitchFamily="18" charset="0"/>
                <a:cs typeface="Times New Roman" pitchFamily="18" charset="0"/>
              </a:rPr>
              <a:t>My uncle </a:t>
            </a:r>
            <a:r>
              <a:rPr lang="en-US" sz="2400" dirty="0" smtClean="0">
                <a:latin typeface="Times New Roman" pitchFamily="18" charset="0"/>
                <a:cs typeface="Times New Roman" pitchFamily="18" charset="0"/>
              </a:rPr>
              <a:t>______________________________________________</a:t>
            </a:r>
            <a:endParaRPr lang="en-US" sz="2400" dirty="0">
              <a:latin typeface="Times New Roman" pitchFamily="18" charset="0"/>
              <a:cs typeface="Times New Roman" pitchFamily="18" charset="0"/>
            </a:endParaRPr>
          </a:p>
        </p:txBody>
      </p:sp>
      <p:sp>
        <p:nvSpPr>
          <p:cNvPr id="8" name="Rectangle 7"/>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4. WRITING</a:t>
            </a:r>
            <a:endParaRPr lang="en-US" sz="2400" dirty="0">
              <a:latin typeface="Times New Roman" pitchFamily="18" charset="0"/>
              <a:cs typeface="Times New Roman" pitchFamily="18" charset="0"/>
            </a:endParaRPr>
          </a:p>
        </p:txBody>
      </p:sp>
      <p:sp>
        <p:nvSpPr>
          <p:cNvPr id="7" name="TextBox 6"/>
          <p:cNvSpPr txBox="1"/>
          <p:nvPr/>
        </p:nvSpPr>
        <p:spPr>
          <a:xfrm>
            <a:off x="609600" y="1976735"/>
            <a:ext cx="669867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s </a:t>
            </a:r>
            <a:r>
              <a:rPr lang="en-US" sz="2400" b="1" dirty="0">
                <a:latin typeface="Times New Roman" pitchFamily="18" charset="0"/>
                <a:cs typeface="Times New Roman" pitchFamily="18" charset="0"/>
              </a:rPr>
              <a:t>about 500 </a:t>
            </a:r>
            <a:r>
              <a:rPr lang="en-US" sz="2400" b="1" dirty="0" err="1" smtClean="0">
                <a:latin typeface="Times New Roman" pitchFamily="18" charset="0"/>
                <a:cs typeface="Times New Roman" pitchFamily="18" charset="0"/>
              </a:rPr>
              <a:t>metres</a:t>
            </a:r>
            <a:r>
              <a:rPr lang="en-US" sz="2400" b="1" dirty="0" smtClean="0">
                <a:latin typeface="Times New Roman" pitchFamily="18" charset="0"/>
                <a:cs typeface="Times New Roman" pitchFamily="18" charset="0"/>
              </a:rPr>
              <a:t> from </a:t>
            </a:r>
            <a:r>
              <a:rPr lang="en-US" sz="2400" b="1" dirty="0">
                <a:latin typeface="Times New Roman" pitchFamily="18" charset="0"/>
                <a:cs typeface="Times New Roman" pitchFamily="18" charset="0"/>
              </a:rPr>
              <a:t>my house to </a:t>
            </a:r>
            <a:r>
              <a:rPr lang="en-US" sz="2400" b="1" dirty="0" smtClean="0">
                <a:latin typeface="Times New Roman" pitchFamily="18" charset="0"/>
                <a:cs typeface="Times New Roman" pitchFamily="18" charset="0"/>
              </a:rPr>
              <a:t>school.</a:t>
            </a:r>
            <a:endParaRPr lang="en-US" sz="2400" b="1" dirty="0">
              <a:latin typeface="Times New Roman" pitchFamily="18" charset="0"/>
              <a:cs typeface="Times New Roman" pitchFamily="18" charset="0"/>
            </a:endParaRPr>
          </a:p>
        </p:txBody>
      </p:sp>
      <p:sp>
        <p:nvSpPr>
          <p:cNvPr id="3" name="TextBox 2"/>
          <p:cNvSpPr txBox="1"/>
          <p:nvPr/>
        </p:nvSpPr>
        <p:spPr>
          <a:xfrm>
            <a:off x="1669475" y="2382980"/>
            <a:ext cx="914400"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went</a:t>
            </a:r>
            <a:endParaRPr lang="en-US" sz="2400" u="sng" dirty="0">
              <a:solidFill>
                <a:srgbClr val="FF0000"/>
              </a:solidFill>
              <a:latin typeface="Times New Roman" pitchFamily="18" charset="0"/>
              <a:cs typeface="Times New Roman" pitchFamily="18" charset="0"/>
            </a:endParaRPr>
          </a:p>
        </p:txBody>
      </p:sp>
      <p:sp>
        <p:nvSpPr>
          <p:cNvPr id="9" name="TextBox 8"/>
          <p:cNvSpPr txBox="1"/>
          <p:nvPr/>
        </p:nvSpPr>
        <p:spPr>
          <a:xfrm>
            <a:off x="6664035" y="2382980"/>
            <a:ext cx="1905000" cy="461665"/>
          </a:xfrm>
          <a:prstGeom prst="rect">
            <a:avLst/>
          </a:prstGeom>
          <a:noFill/>
        </p:spPr>
        <p:txBody>
          <a:bodyPr wrap="square" rtlCol="0">
            <a:spAutoFit/>
          </a:bodyPr>
          <a:lstStyle/>
          <a:p>
            <a:r>
              <a:rPr lang="en-US" sz="2400" u="sng" dirty="0">
                <a:solidFill>
                  <a:srgbClr val="FF0000"/>
                </a:solidFill>
                <a:latin typeface="Times New Roman" pitchFamily="18" charset="0"/>
                <a:cs typeface="Times New Roman" pitchFamily="18" charset="0"/>
              </a:rPr>
              <a:t>n</a:t>
            </a:r>
            <a:r>
              <a:rPr lang="en-US" sz="2400" u="sng" dirty="0" smtClean="0">
                <a:solidFill>
                  <a:srgbClr val="FF0000"/>
                </a:solidFill>
                <a:latin typeface="Times New Roman" pitchFamily="18" charset="0"/>
                <a:cs typeface="Times New Roman" pitchFamily="18" charset="0"/>
              </a:rPr>
              <a:t>ow he goes</a:t>
            </a:r>
            <a:endParaRPr lang="en-US" sz="2400" u="sng" dirty="0">
              <a:solidFill>
                <a:srgbClr val="FF0000"/>
              </a:solidFill>
              <a:latin typeface="Times New Roman" pitchFamily="18" charset="0"/>
              <a:cs typeface="Times New Roman" pitchFamily="18" charset="0"/>
            </a:endParaRPr>
          </a:p>
        </p:txBody>
      </p:sp>
      <p:sp>
        <p:nvSpPr>
          <p:cNvPr id="10" name="TextBox 9"/>
          <p:cNvSpPr txBox="1"/>
          <p:nvPr/>
        </p:nvSpPr>
        <p:spPr>
          <a:xfrm>
            <a:off x="1447800" y="3131130"/>
            <a:ext cx="6698673"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a:t>
            </a:r>
            <a:r>
              <a:rPr lang="en-US" sz="2400" b="1" dirty="0" smtClean="0">
                <a:solidFill>
                  <a:srgbClr val="FF0000"/>
                </a:solidFill>
                <a:latin typeface="Times New Roman" pitchFamily="18" charset="0"/>
                <a:cs typeface="Times New Roman" pitchFamily="18" charset="0"/>
              </a:rPr>
              <a:t>go</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to work by car some years ago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1" name="TextBox 10"/>
          <p:cNvSpPr txBox="1"/>
          <p:nvPr/>
        </p:nvSpPr>
        <p:spPr>
          <a:xfrm>
            <a:off x="4267200" y="2775375"/>
            <a:ext cx="1905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used to + V</a:t>
            </a:r>
            <a:endParaRPr lang="en-US" sz="2400" b="1" dirty="0">
              <a:solidFill>
                <a:srgbClr val="FF0000"/>
              </a:solidFill>
              <a:latin typeface="Times New Roman" pitchFamily="18" charset="0"/>
              <a:cs typeface="Times New Roman" pitchFamily="18" charset="0"/>
            </a:endParaRPr>
          </a:p>
        </p:txBody>
      </p:sp>
      <p:sp>
        <p:nvSpPr>
          <p:cNvPr id="12" name="TextBox 11"/>
          <p:cNvSpPr txBox="1"/>
          <p:nvPr/>
        </p:nvSpPr>
        <p:spPr>
          <a:xfrm>
            <a:off x="469322" y="3837710"/>
            <a:ext cx="8293678"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s </a:t>
            </a:r>
            <a:r>
              <a:rPr lang="en-US" sz="2400" b="1" dirty="0">
                <a:latin typeface="Times New Roman" pitchFamily="18" charset="0"/>
                <a:cs typeface="Times New Roman" pitchFamily="18" charset="0"/>
              </a:rPr>
              <a:t>about </a:t>
            </a:r>
            <a:r>
              <a:rPr lang="en-US" sz="2400" b="1" dirty="0" smtClean="0">
                <a:latin typeface="Times New Roman" pitchFamily="18" charset="0"/>
                <a:cs typeface="Times New Roman" pitchFamily="18" charset="0"/>
              </a:rPr>
              <a:t>1,877 </a:t>
            </a:r>
            <a:r>
              <a:rPr lang="en-US" sz="2400" b="1" dirty="0" err="1" smtClean="0">
                <a:latin typeface="Times New Roman" pitchFamily="18" charset="0"/>
                <a:cs typeface="Times New Roman" pitchFamily="18" charset="0"/>
              </a:rPr>
              <a:t>kilometres</a:t>
            </a:r>
            <a:r>
              <a:rPr lang="en-US" sz="2400" b="1" dirty="0" smtClean="0">
                <a:latin typeface="Times New Roman" pitchFamily="18" charset="0"/>
                <a:cs typeface="Times New Roman" pitchFamily="18" charset="0"/>
              </a:rPr>
              <a:t> from Ha </a:t>
            </a:r>
            <a:r>
              <a:rPr lang="en-US" sz="2400" b="1" dirty="0" err="1" smtClean="0">
                <a:latin typeface="Times New Roman" pitchFamily="18" charset="0"/>
                <a:cs typeface="Times New Roman" pitchFamily="18" charset="0"/>
              </a:rPr>
              <a:t>Noi</a:t>
            </a:r>
            <a:r>
              <a:rPr lang="en-US" sz="2400" b="1" dirty="0" smtClean="0">
                <a:latin typeface="Times New Roman" pitchFamily="18" charset="0"/>
                <a:cs typeface="Times New Roman" pitchFamily="18" charset="0"/>
              </a:rPr>
              <a:t> to Can </a:t>
            </a:r>
            <a:r>
              <a:rPr lang="en-US" sz="2400" b="1" dirty="0" err="1" smtClean="0">
                <a:latin typeface="Times New Roman" pitchFamily="18" charset="0"/>
                <a:cs typeface="Times New Roman" pitchFamily="18" charset="0"/>
              </a:rPr>
              <a:t>Tho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3" name="TextBox 12"/>
          <p:cNvSpPr txBox="1"/>
          <p:nvPr/>
        </p:nvSpPr>
        <p:spPr>
          <a:xfrm>
            <a:off x="774122" y="4572000"/>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far is it from Hue to Da Nang?</a:t>
            </a:r>
            <a:endParaRPr lang="en-US" sz="2400" b="1" dirty="0">
              <a:latin typeface="Times New Roman" pitchFamily="18" charset="0"/>
              <a:cs typeface="Times New Roman" pitchFamily="18" charset="0"/>
            </a:endParaRPr>
          </a:p>
        </p:txBody>
      </p:sp>
      <p:sp>
        <p:nvSpPr>
          <p:cNvPr id="14" name="TextBox 13"/>
          <p:cNvSpPr txBox="1"/>
          <p:nvPr/>
        </p:nvSpPr>
        <p:spPr>
          <a:xfrm>
            <a:off x="895349" y="5299365"/>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be little traffic when I was small.</a:t>
            </a:r>
            <a:endParaRPr lang="en-US" sz="2400" b="1" dirty="0">
              <a:latin typeface="Times New Roman" pitchFamily="18" charset="0"/>
              <a:cs typeface="Times New Roman" pitchFamily="18" charset="0"/>
            </a:endParaRPr>
          </a:p>
        </p:txBody>
      </p:sp>
      <p:sp>
        <p:nvSpPr>
          <p:cNvPr id="15" name="TextBox 14"/>
          <p:cNvSpPr txBox="1"/>
          <p:nvPr/>
        </p:nvSpPr>
        <p:spPr>
          <a:xfrm>
            <a:off x="1383722" y="6036115"/>
            <a:ext cx="82936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used to </a:t>
            </a:r>
            <a:r>
              <a:rPr lang="en-US" sz="2400" b="1" spc="-30" dirty="0" smtClean="0">
                <a:latin typeface="Times New Roman" pitchFamily="18" charset="0"/>
                <a:cs typeface="Times New Roman" pitchFamily="18" charset="0"/>
              </a:rPr>
              <a:t>drive </a:t>
            </a:r>
            <a:r>
              <a:rPr lang="en-US" sz="2400" b="1" spc="-30" dirty="0">
                <a:latin typeface="Times New Roman" pitchFamily="18" charset="0"/>
                <a:cs typeface="Times New Roman" pitchFamily="18" charset="0"/>
              </a:rPr>
              <a:t>carelessly some years ago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6" name="TextBox 15"/>
          <p:cNvSpPr txBox="1"/>
          <p:nvPr/>
        </p:nvSpPr>
        <p:spPr>
          <a:xfrm>
            <a:off x="1146467" y="4934680"/>
            <a:ext cx="1129145"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wasn’t</a:t>
            </a:r>
            <a:endParaRPr lang="en-US" sz="2400" u="sng" dirty="0">
              <a:solidFill>
                <a:srgbClr val="FF0000"/>
              </a:solidFill>
              <a:latin typeface="Times New Roman" pitchFamily="18" charset="0"/>
              <a:cs typeface="Times New Roman" pitchFamily="18" charset="0"/>
            </a:endParaRPr>
          </a:p>
        </p:txBody>
      </p:sp>
      <p:cxnSp>
        <p:nvCxnSpPr>
          <p:cNvPr id="17" name="Straight Connector 16"/>
          <p:cNvCxnSpPr/>
          <p:nvPr/>
        </p:nvCxnSpPr>
        <p:spPr>
          <a:xfrm>
            <a:off x="3872344" y="5334000"/>
            <a:ext cx="184265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73879" y="6063825"/>
            <a:ext cx="184265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565570" y="5666510"/>
            <a:ext cx="1129145" cy="461665"/>
          </a:xfrm>
          <a:prstGeom prst="rect">
            <a:avLst/>
          </a:prstGeom>
          <a:noFill/>
        </p:spPr>
        <p:txBody>
          <a:bodyPr wrap="square" rtlCol="0">
            <a:spAutoFit/>
          </a:bodyPr>
          <a:lstStyle/>
          <a:p>
            <a:r>
              <a:rPr lang="en-US" sz="2400" u="sng" dirty="0" smtClean="0">
                <a:solidFill>
                  <a:srgbClr val="FF0000"/>
                </a:solidFill>
                <a:latin typeface="Times New Roman" pitchFamily="18" charset="0"/>
                <a:cs typeface="Times New Roman" pitchFamily="18" charset="0"/>
              </a:rPr>
              <a:t>drove</a:t>
            </a:r>
            <a:endParaRPr lang="en-US" sz="2400"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2817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9" grpId="0"/>
      <p:bldP spid="10" grpId="0"/>
      <p:bldP spid="11" grpId="0"/>
      <p:bldP spid="12" grpId="0"/>
      <p:bldP spid="13" grpId="0"/>
      <p:bldP spid="14" grpId="0"/>
      <p:bldP spid="15" grpId="0"/>
      <p:bldP spid="16"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066800"/>
            <a:ext cx="9296400" cy="461665"/>
          </a:xfrm>
          <a:prstGeom prst="rect">
            <a:avLst/>
          </a:prstGeom>
          <a:noFill/>
        </p:spPr>
        <p:txBody>
          <a:bodyPr wrap="square" rtlCol="0">
            <a:spAutoFit/>
          </a:bodyPr>
          <a:lstStyle/>
          <a:p>
            <a:r>
              <a:rPr lang="en-US" sz="2400" spc="-50" dirty="0" smtClean="0">
                <a:latin typeface="Times New Roman" pitchFamily="18" charset="0"/>
                <a:cs typeface="Times New Roman" pitchFamily="18" charset="0"/>
              </a:rPr>
              <a:t>7</a:t>
            </a:r>
            <a:r>
              <a:rPr lang="en-US" sz="2400" spc="-50" dirty="0">
                <a:latin typeface="Times New Roman" pitchFamily="18" charset="0"/>
                <a:cs typeface="Times New Roman" pitchFamily="18" charset="0"/>
              </a:rPr>
              <a:t>. The distance between Ho Chi Minh City and </a:t>
            </a:r>
            <a:r>
              <a:rPr lang="en-US" sz="2400" spc="-50" dirty="0" err="1">
                <a:latin typeface="Times New Roman" pitchFamily="18" charset="0"/>
                <a:cs typeface="Times New Roman" pitchFamily="18" charset="0"/>
              </a:rPr>
              <a:t>Vung</a:t>
            </a:r>
            <a:r>
              <a:rPr lang="en-US" sz="2400" spc="-50" dirty="0">
                <a:latin typeface="Times New Roman" pitchFamily="18" charset="0"/>
                <a:cs typeface="Times New Roman" pitchFamily="18" charset="0"/>
              </a:rPr>
              <a:t> Tau is about 120 km. (It</a:t>
            </a:r>
            <a:r>
              <a:rPr lang="en-US" sz="2400" spc="-50" dirty="0" smtClean="0">
                <a:latin typeface="Times New Roman" pitchFamily="18" charset="0"/>
                <a:cs typeface="Times New Roman" pitchFamily="18" charset="0"/>
              </a:rPr>
              <a:t>)</a:t>
            </a:r>
            <a:endParaRPr lang="en-US" sz="2400" spc="-50" dirty="0">
              <a:latin typeface="Times New Roman" pitchFamily="18" charset="0"/>
              <a:cs typeface="Times New Roman" pitchFamily="18" charset="0"/>
            </a:endParaRPr>
          </a:p>
        </p:txBody>
      </p:sp>
      <p:sp>
        <p:nvSpPr>
          <p:cNvPr id="7" name="TextBox 6"/>
          <p:cNvSpPr txBox="1"/>
          <p:nvPr/>
        </p:nvSpPr>
        <p:spPr>
          <a:xfrm>
            <a:off x="152400" y="2809640"/>
            <a:ext cx="9067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9. What </a:t>
            </a:r>
            <a:r>
              <a:rPr lang="en-US" sz="2400" dirty="0">
                <a:latin typeface="Times New Roman" pitchFamily="18" charset="0"/>
                <a:cs typeface="Times New Roman" pitchFamily="18" charset="0"/>
              </a:rPr>
              <a:t>is the meaning of this road sign? (MEAN)</a:t>
            </a:r>
          </a:p>
        </p:txBody>
      </p:sp>
      <p:sp>
        <p:nvSpPr>
          <p:cNvPr id="9" name="TextBox 8"/>
          <p:cNvSpPr txBox="1"/>
          <p:nvPr/>
        </p:nvSpPr>
        <p:spPr>
          <a:xfrm>
            <a:off x="228600" y="326684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What ___________________________________________?</a:t>
            </a:r>
          </a:p>
        </p:txBody>
      </p:sp>
      <p:sp>
        <p:nvSpPr>
          <p:cNvPr id="10" name="TextBox 9"/>
          <p:cNvSpPr txBox="1"/>
          <p:nvPr/>
        </p:nvSpPr>
        <p:spPr>
          <a:xfrm>
            <a:off x="76200" y="3719575"/>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10. Accident is the main cause of traffic jams in Bangkok. (CAUSED)</a:t>
            </a:r>
          </a:p>
        </p:txBody>
      </p:sp>
      <p:sp>
        <p:nvSpPr>
          <p:cNvPr id="11" name="TextBox 10"/>
          <p:cNvSpPr txBox="1"/>
          <p:nvPr/>
        </p:nvSpPr>
        <p:spPr>
          <a:xfrm>
            <a:off x="0" y="419100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Traffic jams in Bangkok </a:t>
            </a:r>
            <a:r>
              <a:rPr lang="en-US" sz="2400" dirty="0" smtClean="0">
                <a:latin typeface="Times New Roman" pitchFamily="18" charset="0"/>
                <a:cs typeface="Times New Roman" pitchFamily="18" charset="0"/>
              </a:rPr>
              <a:t>_________________________________.</a:t>
            </a:r>
            <a:endParaRPr lang="en-US" sz="2400" dirty="0">
              <a:latin typeface="Times New Roman" pitchFamily="18" charset="0"/>
              <a:cs typeface="Times New Roman" pitchFamily="18" charset="0"/>
            </a:endParaRPr>
          </a:p>
        </p:txBody>
      </p:sp>
      <p:sp>
        <p:nvSpPr>
          <p:cNvPr id="12" name="TextBox 11"/>
          <p:cNvSpPr txBox="1"/>
          <p:nvPr/>
        </p:nvSpPr>
        <p:spPr>
          <a:xfrm>
            <a:off x="6927" y="459971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11. People will be fined if they don’t obey the traffic rules. (DISOBEY)</a:t>
            </a:r>
          </a:p>
        </p:txBody>
      </p:sp>
      <p:sp>
        <p:nvSpPr>
          <p:cNvPr id="13" name="TextBox 12"/>
          <p:cNvSpPr txBox="1"/>
          <p:nvPr/>
        </p:nvSpPr>
        <p:spPr>
          <a:xfrm>
            <a:off x="6927" y="5100935"/>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People will be fined </a:t>
            </a:r>
            <a:r>
              <a:rPr lang="en-US" sz="2400" dirty="0" smtClean="0">
                <a:latin typeface="Times New Roman" pitchFamily="18" charset="0"/>
                <a:cs typeface="Times New Roman" pitchFamily="18" charset="0"/>
              </a:rPr>
              <a:t>_____________________________________.</a:t>
            </a:r>
            <a:endParaRPr lang="en-US" sz="2400" dirty="0">
              <a:latin typeface="Times New Roman" pitchFamily="18" charset="0"/>
              <a:cs typeface="Times New Roman" pitchFamily="18" charset="0"/>
            </a:endParaRPr>
          </a:p>
        </p:txBody>
      </p:sp>
      <p:sp>
        <p:nvSpPr>
          <p:cNvPr id="14" name="TextBox 13"/>
          <p:cNvSpPr txBox="1"/>
          <p:nvPr/>
        </p:nvSpPr>
        <p:spPr>
          <a:xfrm>
            <a:off x="0" y="5562600"/>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12. I spend 30 minutes walking to school every day. (TAKES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5" name="TextBox 14"/>
          <p:cNvSpPr txBox="1"/>
          <p:nvPr/>
        </p:nvSpPr>
        <p:spPr>
          <a:xfrm>
            <a:off x="0" y="6021251"/>
            <a:ext cx="9067800" cy="461665"/>
          </a:xfrm>
          <a:prstGeom prst="rect">
            <a:avLst/>
          </a:prstGeom>
          <a:noFill/>
        </p:spPr>
        <p:txBody>
          <a:bodyPr wrap="square" rtlCol="0">
            <a:spAutoFit/>
          </a:bodyPr>
          <a:lstStyle/>
          <a:p>
            <a:r>
              <a:rPr lang="en-US" sz="2400" dirty="0">
                <a:latin typeface="Times New Roman" pitchFamily="18" charset="0"/>
                <a:cs typeface="Times New Roman" pitchFamily="18" charset="0"/>
              </a:rPr>
              <a:t>It _________________________________________.</a:t>
            </a:r>
          </a:p>
        </p:txBody>
      </p:sp>
      <p:sp>
        <p:nvSpPr>
          <p:cNvPr id="16" name="TextBox 15"/>
          <p:cNvSpPr txBox="1"/>
          <p:nvPr/>
        </p:nvSpPr>
        <p:spPr>
          <a:xfrm>
            <a:off x="938644" y="312003"/>
            <a:ext cx="7924800" cy="830997"/>
          </a:xfrm>
          <a:prstGeom prst="rect">
            <a:avLst/>
          </a:prstGeom>
          <a:noFill/>
        </p:spPr>
        <p:txBody>
          <a:bodyPr wrap="square" rtlCol="0">
            <a:spAutoFit/>
          </a:bodyPr>
          <a:lstStyle/>
          <a:p>
            <a:r>
              <a:rPr lang="en-US" sz="2400" b="1" dirty="0">
                <a:latin typeface="Times New Roman" pitchFamily="18" charset="0"/>
                <a:cs typeface="Times New Roman" pitchFamily="18" charset="0"/>
              </a:rPr>
              <a:t>II. Rewrite the following sentences so that their meaning stays the same, using the words give</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7" name="TextBox 16"/>
          <p:cNvSpPr txBox="1"/>
          <p:nvPr/>
        </p:nvSpPr>
        <p:spPr>
          <a:xfrm>
            <a:off x="152400" y="1971440"/>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8. How </a:t>
            </a:r>
            <a:r>
              <a:rPr lang="en-US" sz="2400" dirty="0">
                <a:latin typeface="Times New Roman" pitchFamily="18" charset="0"/>
                <a:cs typeface="Times New Roman" pitchFamily="18" charset="0"/>
              </a:rPr>
              <a:t>about cycling to school with me tomorrow? (CYCLE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8" name="TextBox 17"/>
          <p:cNvSpPr txBox="1"/>
          <p:nvPr/>
        </p:nvSpPr>
        <p:spPr>
          <a:xfrm>
            <a:off x="304800" y="2366295"/>
            <a:ext cx="9144000" cy="461665"/>
          </a:xfrm>
          <a:prstGeom prst="rect">
            <a:avLst/>
          </a:prstGeom>
          <a:noFill/>
        </p:spPr>
        <p:txBody>
          <a:bodyPr wrap="square" rtlCol="0">
            <a:spAutoFit/>
          </a:bodyPr>
          <a:lstStyle/>
          <a:p>
            <a:r>
              <a:rPr lang="en-US" sz="2400" dirty="0">
                <a:latin typeface="Times New Roman" pitchFamily="18" charset="0"/>
                <a:cs typeface="Times New Roman" pitchFamily="18" charset="0"/>
              </a:rPr>
              <a:t>Let’s _________________________________________.</a:t>
            </a:r>
          </a:p>
        </p:txBody>
      </p:sp>
      <p:sp>
        <p:nvSpPr>
          <p:cNvPr id="19" name="TextBox 18"/>
          <p:cNvSpPr txBox="1"/>
          <p:nvPr/>
        </p:nvSpPr>
        <p:spPr>
          <a:xfrm>
            <a:off x="304800" y="1514981"/>
            <a:ext cx="8763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___________________________________________________</a:t>
            </a:r>
            <a:endParaRPr lang="en-US" sz="2400" spc="-50" dirty="0">
              <a:latin typeface="Times New Roman" pitchFamily="18" charset="0"/>
              <a:cs typeface="Times New Roman" pitchFamily="18" charset="0"/>
            </a:endParaRPr>
          </a:p>
        </p:txBody>
      </p:sp>
      <p:sp>
        <p:nvSpPr>
          <p:cNvPr id="20" name="TextBox 19"/>
          <p:cNvSpPr txBox="1"/>
          <p:nvPr/>
        </p:nvSpPr>
        <p:spPr>
          <a:xfrm>
            <a:off x="685800" y="1514981"/>
            <a:ext cx="8763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is about 120 km from Ho Chi Minh City to </a:t>
            </a:r>
            <a:r>
              <a:rPr lang="en-US" sz="2400" b="1" dirty="0" err="1" smtClean="0">
                <a:latin typeface="Times New Roman" pitchFamily="18" charset="0"/>
                <a:cs typeface="Times New Roman" pitchFamily="18" charset="0"/>
              </a:rPr>
              <a:t>Vung</a:t>
            </a:r>
            <a:r>
              <a:rPr lang="en-US" sz="2400" b="1" dirty="0" smtClean="0">
                <a:latin typeface="Times New Roman" pitchFamily="18" charset="0"/>
                <a:cs typeface="Times New Roman" pitchFamily="18" charset="0"/>
              </a:rPr>
              <a:t> Tau.</a:t>
            </a:r>
            <a:endParaRPr lang="en-US" sz="2400" b="1" spc="-50" dirty="0">
              <a:latin typeface="Times New Roman" pitchFamily="18" charset="0"/>
              <a:cs typeface="Times New Roman" pitchFamily="18" charset="0"/>
            </a:endParaRPr>
          </a:p>
        </p:txBody>
      </p:sp>
      <p:sp>
        <p:nvSpPr>
          <p:cNvPr id="21" name="TextBox 20"/>
          <p:cNvSpPr txBox="1"/>
          <p:nvPr/>
        </p:nvSpPr>
        <p:spPr>
          <a:xfrm>
            <a:off x="1066800" y="2375685"/>
            <a:ext cx="6781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cycle </a:t>
            </a:r>
            <a:r>
              <a:rPr lang="en-US" sz="2400" b="1" dirty="0">
                <a:latin typeface="Times New Roman" pitchFamily="18" charset="0"/>
                <a:cs typeface="Times New Roman" pitchFamily="18" charset="0"/>
              </a:rPr>
              <a:t>to school with me tomorrow</a:t>
            </a:r>
            <a:r>
              <a:rPr lang="en-US" sz="2400" b="1" dirty="0" smtClean="0">
                <a:latin typeface="Times New Roman" pitchFamily="18" charset="0"/>
                <a:cs typeface="Times New Roman" pitchFamily="18" charset="0"/>
              </a:rPr>
              <a:t>.</a:t>
            </a:r>
            <a:endParaRPr lang="en-US" sz="2400" b="1" spc="-50" dirty="0">
              <a:latin typeface="Times New Roman" pitchFamily="18" charset="0"/>
              <a:cs typeface="Times New Roman" pitchFamily="18" charset="0"/>
            </a:endParaRPr>
          </a:p>
        </p:txBody>
      </p:sp>
      <p:sp>
        <p:nvSpPr>
          <p:cNvPr id="22" name="TextBox 21"/>
          <p:cNvSpPr txBox="1"/>
          <p:nvPr/>
        </p:nvSpPr>
        <p:spPr>
          <a:xfrm>
            <a:off x="1066800" y="3271305"/>
            <a:ext cx="7543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d</a:t>
            </a:r>
            <a:r>
              <a:rPr lang="en-US" sz="2400" b="1" dirty="0" smtClean="0">
                <a:latin typeface="Times New Roman" pitchFamily="18" charset="0"/>
                <a:cs typeface="Times New Roman" pitchFamily="18" charset="0"/>
              </a:rPr>
              <a:t>oes </a:t>
            </a:r>
            <a:r>
              <a:rPr lang="en-US" sz="2400" b="1" dirty="0">
                <a:latin typeface="Times New Roman" pitchFamily="18" charset="0"/>
                <a:cs typeface="Times New Roman" pitchFamily="18" charset="0"/>
              </a:rPr>
              <a:t>this road </a:t>
            </a:r>
            <a:r>
              <a:rPr lang="en-US" sz="2400" b="1" dirty="0" smtClean="0">
                <a:latin typeface="Times New Roman" pitchFamily="18" charset="0"/>
                <a:cs typeface="Times New Roman" pitchFamily="18" charset="0"/>
              </a:rPr>
              <a:t>sign mean?</a:t>
            </a:r>
            <a:endParaRPr lang="en-US" sz="2400" b="1" spc="-50" dirty="0">
              <a:latin typeface="Times New Roman" pitchFamily="18" charset="0"/>
              <a:cs typeface="Times New Roman" pitchFamily="18" charset="0"/>
            </a:endParaRPr>
          </a:p>
        </p:txBody>
      </p:sp>
      <p:sp>
        <p:nvSpPr>
          <p:cNvPr id="23" name="TextBox 22"/>
          <p:cNvSpPr txBox="1"/>
          <p:nvPr/>
        </p:nvSpPr>
        <p:spPr>
          <a:xfrm>
            <a:off x="3124200" y="420895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is caused by accident.</a:t>
            </a:r>
            <a:endParaRPr lang="en-US" sz="2400" b="1" spc="-50" dirty="0">
              <a:latin typeface="Times New Roman" pitchFamily="18" charset="0"/>
              <a:cs typeface="Times New Roman" pitchFamily="18" charset="0"/>
            </a:endParaRPr>
          </a:p>
        </p:txBody>
      </p:sp>
      <p:sp>
        <p:nvSpPr>
          <p:cNvPr id="24" name="TextBox 23"/>
          <p:cNvSpPr txBox="1"/>
          <p:nvPr/>
        </p:nvSpPr>
        <p:spPr>
          <a:xfrm>
            <a:off x="2646218" y="5100935"/>
            <a:ext cx="5943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if they </a:t>
            </a:r>
            <a:r>
              <a:rPr lang="en-US" sz="2400" b="1" dirty="0" smtClean="0">
                <a:latin typeface="Times New Roman" pitchFamily="18" charset="0"/>
                <a:cs typeface="Times New Roman" pitchFamily="18" charset="0"/>
              </a:rPr>
              <a:t>disobey </a:t>
            </a:r>
            <a:r>
              <a:rPr lang="en-US" sz="2400" b="1" dirty="0">
                <a:latin typeface="Times New Roman" pitchFamily="18" charset="0"/>
                <a:cs typeface="Times New Roman" pitchFamily="18" charset="0"/>
              </a:rPr>
              <a:t>the traffic rules</a:t>
            </a:r>
            <a:r>
              <a:rPr lang="en-US" sz="2400" b="1" dirty="0" smtClean="0">
                <a:latin typeface="Times New Roman" pitchFamily="18" charset="0"/>
                <a:cs typeface="Times New Roman" pitchFamily="18" charset="0"/>
              </a:rPr>
              <a:t>.</a:t>
            </a:r>
            <a:endParaRPr lang="en-US" sz="2400" b="1" spc="-50" dirty="0">
              <a:latin typeface="Times New Roman" pitchFamily="18" charset="0"/>
              <a:cs typeface="Times New Roman" pitchFamily="18" charset="0"/>
            </a:endParaRPr>
          </a:p>
        </p:txBody>
      </p:sp>
      <p:sp>
        <p:nvSpPr>
          <p:cNvPr id="25" name="TextBox 24"/>
          <p:cNvSpPr txBox="1"/>
          <p:nvPr/>
        </p:nvSpPr>
        <p:spPr>
          <a:xfrm>
            <a:off x="370608" y="6021250"/>
            <a:ext cx="7782791"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takes me 30 minutes to walk to school every day.</a:t>
            </a:r>
            <a:endParaRPr lang="en-US" sz="2400" b="1" spc="-50" dirty="0">
              <a:latin typeface="Times New Roman" pitchFamily="18" charset="0"/>
              <a:cs typeface="Times New Roman" pitchFamily="18" charset="0"/>
            </a:endParaRPr>
          </a:p>
        </p:txBody>
      </p:sp>
      <p:sp>
        <p:nvSpPr>
          <p:cNvPr id="3" name="Rectangle 2">
            <a:hlinkClick r:id="rId3" action="ppaction://hlinksldjump"/>
          </p:cNvPr>
          <p:cNvSpPr/>
          <p:nvPr/>
        </p:nvSpPr>
        <p:spPr>
          <a:xfrm>
            <a:off x="8153399" y="2272145"/>
            <a:ext cx="609601" cy="39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3962400" y="5019810"/>
            <a:ext cx="1219200" cy="0"/>
          </a:xfrm>
          <a:prstGeom prst="line">
            <a:avLst/>
          </a:prstGeom>
        </p:spPr>
        <p:style>
          <a:lnRef idx="2">
            <a:schemeClr val="accent4"/>
          </a:lnRef>
          <a:fillRef idx="0">
            <a:schemeClr val="accent4"/>
          </a:fillRef>
          <a:effectRef idx="1">
            <a:schemeClr val="accent4"/>
          </a:effectRef>
          <a:fontRef idx="minor">
            <a:schemeClr val="tx1"/>
          </a:fontRef>
        </p:style>
      </p:cxnSp>
      <p:sp>
        <p:nvSpPr>
          <p:cNvPr id="28" name="Rectangle 27">
            <a:hlinkClick r:id="rId4" action="ppaction://hlinksldjump"/>
          </p:cNvPr>
          <p:cNvSpPr/>
          <p:nvPr/>
        </p:nvSpPr>
        <p:spPr>
          <a:xfrm>
            <a:off x="8153399" y="5793432"/>
            <a:ext cx="710045" cy="45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a:hlinkClick r:id="" action="ppaction://noaction"/>
          </p:cNvPr>
          <p:cNvSpPr/>
          <p:nvPr/>
        </p:nvSpPr>
        <p:spPr>
          <a:xfrm>
            <a:off x="8458199" y="0"/>
            <a:ext cx="609601"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508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 y="3017407"/>
            <a:ext cx="14478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Let’s </a:t>
            </a:r>
            <a:endParaRPr lang="en-US" sz="3200" dirty="0">
              <a:latin typeface="Times New Roman" pitchFamily="18" charset="0"/>
              <a:cs typeface="Times New Roman" pitchFamily="18" charset="0"/>
            </a:endParaRPr>
          </a:p>
        </p:txBody>
      </p:sp>
      <p:sp>
        <p:nvSpPr>
          <p:cNvPr id="4" name="TextBox 3"/>
          <p:cNvSpPr txBox="1"/>
          <p:nvPr/>
        </p:nvSpPr>
        <p:spPr>
          <a:xfrm>
            <a:off x="1143000" y="3810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Let’s go to the cinema tonight.</a:t>
            </a:r>
            <a:endParaRPr lang="en-US" sz="2400" dirty="0">
              <a:latin typeface="Times New Roman" pitchFamily="18" charset="0"/>
              <a:cs typeface="Times New Roman" pitchFamily="18" charset="0"/>
            </a:endParaRPr>
          </a:p>
        </p:txBody>
      </p:sp>
      <p:sp>
        <p:nvSpPr>
          <p:cNvPr id="11" name="TextBox 10"/>
          <p:cNvSpPr txBox="1"/>
          <p:nvPr/>
        </p:nvSpPr>
        <p:spPr>
          <a:xfrm>
            <a:off x="1143000" y="9144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Why don’t go to the cinema tonight?</a:t>
            </a:r>
            <a:endParaRPr lang="en-US" sz="2400" dirty="0">
              <a:latin typeface="Times New Roman" pitchFamily="18" charset="0"/>
              <a:cs typeface="Times New Roman" pitchFamily="18" charset="0"/>
            </a:endParaRPr>
          </a:p>
        </p:txBody>
      </p:sp>
      <p:sp>
        <p:nvSpPr>
          <p:cNvPr id="12" name="TextBox 11"/>
          <p:cNvSpPr txBox="1"/>
          <p:nvPr/>
        </p:nvSpPr>
        <p:spPr>
          <a:xfrm>
            <a:off x="1108364" y="1524000"/>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Shall we go to the cinema tonight?</a:t>
            </a:r>
            <a:endParaRPr lang="en-US" sz="2400" dirty="0">
              <a:latin typeface="Times New Roman" pitchFamily="18" charset="0"/>
              <a:cs typeface="Times New Roman" pitchFamily="18" charset="0"/>
            </a:endParaRPr>
          </a:p>
        </p:txBody>
      </p:sp>
      <p:sp>
        <p:nvSpPr>
          <p:cNvPr id="13" name="TextBox 12"/>
          <p:cNvSpPr txBox="1"/>
          <p:nvPr/>
        </p:nvSpPr>
        <p:spPr>
          <a:xfrm>
            <a:off x="1108364" y="205940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What about going to the cinema tonight?</a:t>
            </a:r>
            <a:endParaRPr lang="en-US" sz="2400" dirty="0">
              <a:latin typeface="Times New Roman" pitchFamily="18" charset="0"/>
              <a:cs typeface="Times New Roman" pitchFamily="18" charset="0"/>
            </a:endParaRPr>
          </a:p>
        </p:txBody>
      </p:sp>
      <p:sp>
        <p:nvSpPr>
          <p:cNvPr id="14" name="TextBox 13"/>
          <p:cNvSpPr txBox="1"/>
          <p:nvPr/>
        </p:nvSpPr>
        <p:spPr>
          <a:xfrm>
            <a:off x="1108364" y="2586335"/>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How about going to the cinema tonight?</a:t>
            </a:r>
            <a:endParaRPr lang="en-US" sz="2400" dirty="0">
              <a:latin typeface="Times New Roman" pitchFamily="18" charset="0"/>
              <a:cs typeface="Times New Roman" pitchFamily="18" charset="0"/>
            </a:endParaRPr>
          </a:p>
        </p:txBody>
      </p:sp>
      <p:sp>
        <p:nvSpPr>
          <p:cNvPr id="15" name="TextBox 14"/>
          <p:cNvSpPr txBox="1"/>
          <p:nvPr/>
        </p:nvSpPr>
        <p:spPr>
          <a:xfrm>
            <a:off x="1143001" y="3775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Let’s </a:t>
            </a:r>
            <a:r>
              <a:rPr lang="en-US" sz="2400" b="1" dirty="0" smtClean="0">
                <a:solidFill>
                  <a:srgbClr val="FF0000"/>
                </a:solidFill>
                <a:latin typeface="Times New Roman" pitchFamily="18" charset="0"/>
                <a:cs typeface="Times New Roman" pitchFamily="18" charset="0"/>
              </a:rPr>
              <a:t>go</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6" name="TextBox 15"/>
          <p:cNvSpPr txBox="1"/>
          <p:nvPr/>
        </p:nvSpPr>
        <p:spPr>
          <a:xfrm>
            <a:off x="1143001" y="9109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Why don’t we  </a:t>
            </a:r>
            <a:r>
              <a:rPr lang="en-US" sz="2400" b="1" dirty="0" smtClean="0">
                <a:solidFill>
                  <a:srgbClr val="FF0000"/>
                </a:solidFill>
                <a:latin typeface="Times New Roman" pitchFamily="18" charset="0"/>
                <a:cs typeface="Times New Roman" pitchFamily="18" charset="0"/>
              </a:rPr>
              <a:t>go</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7" name="TextBox 16"/>
          <p:cNvSpPr txBox="1"/>
          <p:nvPr/>
        </p:nvSpPr>
        <p:spPr>
          <a:xfrm>
            <a:off x="1108365" y="152053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Shall we </a:t>
            </a:r>
            <a:r>
              <a:rPr lang="en-US" sz="2400" b="1" dirty="0" smtClean="0">
                <a:solidFill>
                  <a:srgbClr val="FF0000"/>
                </a:solidFill>
                <a:latin typeface="Times New Roman" pitchFamily="18" charset="0"/>
                <a:cs typeface="Times New Roman" pitchFamily="18" charset="0"/>
              </a:rPr>
              <a:t>go </a:t>
            </a:r>
            <a:r>
              <a:rPr lang="en-US" sz="2400" dirty="0" smtClean="0">
                <a:latin typeface="Times New Roman" pitchFamily="18" charset="0"/>
                <a:cs typeface="Times New Roman" pitchFamily="18" charset="0"/>
              </a:rPr>
              <a:t>to the cinema tonight?</a:t>
            </a:r>
            <a:endParaRPr lang="en-US" sz="2400" dirty="0">
              <a:latin typeface="Times New Roman" pitchFamily="18" charset="0"/>
              <a:cs typeface="Times New Roman" pitchFamily="18" charset="0"/>
            </a:endParaRPr>
          </a:p>
        </p:txBody>
      </p:sp>
      <p:sp>
        <p:nvSpPr>
          <p:cNvPr id="18" name="TextBox 17"/>
          <p:cNvSpPr txBox="1"/>
          <p:nvPr/>
        </p:nvSpPr>
        <p:spPr>
          <a:xfrm>
            <a:off x="1108365" y="2055938"/>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What about </a:t>
            </a:r>
            <a:r>
              <a:rPr lang="en-US" sz="2400" b="1" dirty="0" smtClean="0">
                <a:solidFill>
                  <a:srgbClr val="FF0000"/>
                </a:solidFill>
                <a:latin typeface="Times New Roman" pitchFamily="18" charset="0"/>
                <a:cs typeface="Times New Roman" pitchFamily="18" charset="0"/>
              </a:rPr>
              <a:t>going</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19" name="TextBox 18"/>
          <p:cNvSpPr txBox="1"/>
          <p:nvPr/>
        </p:nvSpPr>
        <p:spPr>
          <a:xfrm>
            <a:off x="1108365" y="2582869"/>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How about </a:t>
            </a:r>
            <a:r>
              <a:rPr lang="en-US" sz="2400" b="1" dirty="0" smtClean="0">
                <a:solidFill>
                  <a:srgbClr val="FF0000"/>
                </a:solidFill>
                <a:latin typeface="Times New Roman" pitchFamily="18" charset="0"/>
                <a:cs typeface="Times New Roman" pitchFamily="18" charset="0"/>
              </a:rPr>
              <a:t>going</a:t>
            </a:r>
            <a:r>
              <a:rPr lang="en-US" sz="2400" dirty="0" smtClean="0">
                <a:latin typeface="Times New Roman" pitchFamily="18" charset="0"/>
                <a:cs typeface="Times New Roman" pitchFamily="18" charset="0"/>
              </a:rPr>
              <a:t> to the cinema tonight?</a:t>
            </a:r>
            <a:endParaRPr lang="en-US" sz="2400" dirty="0">
              <a:latin typeface="Times New Roman" pitchFamily="18" charset="0"/>
              <a:cs typeface="Times New Roman" pitchFamily="18" charset="0"/>
            </a:endParaRPr>
          </a:p>
        </p:txBody>
      </p:sp>
      <p:sp>
        <p:nvSpPr>
          <p:cNvPr id="20" name="TextBox 19"/>
          <p:cNvSpPr txBox="1"/>
          <p:nvPr/>
        </p:nvSpPr>
        <p:spPr>
          <a:xfrm>
            <a:off x="609600" y="3602182"/>
            <a:ext cx="2667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Why don’t we</a:t>
            </a:r>
            <a:endParaRPr lang="en-US" sz="3200" dirty="0">
              <a:latin typeface="Times New Roman" pitchFamily="18" charset="0"/>
              <a:cs typeface="Times New Roman" pitchFamily="18" charset="0"/>
            </a:endParaRPr>
          </a:p>
        </p:txBody>
      </p:sp>
      <p:sp>
        <p:nvSpPr>
          <p:cNvPr id="21" name="TextBox 20"/>
          <p:cNvSpPr txBox="1"/>
          <p:nvPr/>
        </p:nvSpPr>
        <p:spPr>
          <a:xfrm>
            <a:off x="609600" y="4186957"/>
            <a:ext cx="2057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Shall we</a:t>
            </a:r>
            <a:endParaRPr lang="en-US" sz="3200" dirty="0">
              <a:latin typeface="Times New Roman" pitchFamily="18" charset="0"/>
              <a:cs typeface="Times New Roman" pitchFamily="18" charset="0"/>
            </a:endParaRPr>
          </a:p>
        </p:txBody>
      </p:sp>
      <p:sp>
        <p:nvSpPr>
          <p:cNvPr id="22" name="TextBox 21"/>
          <p:cNvSpPr txBox="1"/>
          <p:nvPr/>
        </p:nvSpPr>
        <p:spPr>
          <a:xfrm>
            <a:off x="3361460" y="3484932"/>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V </a:t>
            </a:r>
            <a:endParaRPr lang="en-US" sz="4400" dirty="0">
              <a:latin typeface="Times New Roman" pitchFamily="18" charset="0"/>
              <a:cs typeface="Times New Roman" pitchFamily="18" charset="0"/>
            </a:endParaRPr>
          </a:p>
        </p:txBody>
      </p:sp>
      <p:sp>
        <p:nvSpPr>
          <p:cNvPr id="24" name="TextBox 23"/>
          <p:cNvSpPr txBox="1"/>
          <p:nvPr/>
        </p:nvSpPr>
        <p:spPr>
          <a:xfrm>
            <a:off x="5013613" y="3484932"/>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O </a:t>
            </a:r>
            <a:endParaRPr lang="en-US" sz="4400" dirty="0">
              <a:latin typeface="Times New Roman" pitchFamily="18" charset="0"/>
              <a:cs typeface="Times New Roman" pitchFamily="18" charset="0"/>
            </a:endParaRPr>
          </a:p>
        </p:txBody>
      </p:sp>
      <p:sp>
        <p:nvSpPr>
          <p:cNvPr id="25" name="TextBox 24"/>
          <p:cNvSpPr txBox="1"/>
          <p:nvPr/>
        </p:nvSpPr>
        <p:spPr>
          <a:xfrm>
            <a:off x="6312879" y="3018972"/>
            <a:ext cx="1447800" cy="584775"/>
          </a:xfrm>
          <a:prstGeom prst="rect">
            <a:avLst/>
          </a:prstGeom>
          <a:noFill/>
        </p:spPr>
        <p:txBody>
          <a:bodyPr wrap="square" rtlCol="0">
            <a:spAutoFit/>
          </a:bodyPr>
          <a:lstStyle/>
          <a:p>
            <a:r>
              <a:rPr lang="en-US" sz="3200" b="1" dirty="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6" name="TextBox 25"/>
          <p:cNvSpPr txBox="1"/>
          <p:nvPr/>
        </p:nvSpPr>
        <p:spPr>
          <a:xfrm>
            <a:off x="6312879" y="3603747"/>
            <a:ext cx="2450121"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7" name="TextBox 26"/>
          <p:cNvSpPr txBox="1"/>
          <p:nvPr/>
        </p:nvSpPr>
        <p:spPr>
          <a:xfrm>
            <a:off x="6312878" y="4188522"/>
            <a:ext cx="2281147"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8" name="TextBox 27"/>
          <p:cNvSpPr txBox="1"/>
          <p:nvPr/>
        </p:nvSpPr>
        <p:spPr>
          <a:xfrm>
            <a:off x="609600" y="4765211"/>
            <a:ext cx="2667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What about</a:t>
            </a:r>
            <a:endParaRPr lang="en-US" sz="3200" dirty="0">
              <a:latin typeface="Times New Roman" pitchFamily="18" charset="0"/>
              <a:cs typeface="Times New Roman" pitchFamily="18" charset="0"/>
            </a:endParaRPr>
          </a:p>
        </p:txBody>
      </p:sp>
      <p:sp>
        <p:nvSpPr>
          <p:cNvPr id="29" name="TextBox 28"/>
          <p:cNvSpPr txBox="1"/>
          <p:nvPr/>
        </p:nvSpPr>
        <p:spPr>
          <a:xfrm>
            <a:off x="609600" y="5349986"/>
            <a:ext cx="2286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How about</a:t>
            </a:r>
            <a:endParaRPr lang="en-US" sz="3200" dirty="0">
              <a:latin typeface="Times New Roman" pitchFamily="18" charset="0"/>
              <a:cs typeface="Times New Roman" pitchFamily="18" charset="0"/>
            </a:endParaRPr>
          </a:p>
        </p:txBody>
      </p:sp>
      <p:sp>
        <p:nvSpPr>
          <p:cNvPr id="30" name="TextBox 29"/>
          <p:cNvSpPr txBox="1"/>
          <p:nvPr/>
        </p:nvSpPr>
        <p:spPr>
          <a:xfrm>
            <a:off x="3091296" y="4965265"/>
            <a:ext cx="1937903"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V</a:t>
            </a:r>
            <a:r>
              <a:rPr lang="en-US" sz="3600" b="1" dirty="0" err="1" smtClean="0">
                <a:solidFill>
                  <a:srgbClr val="FF0000"/>
                </a:solidFill>
                <a:latin typeface="Times New Roman" pitchFamily="18" charset="0"/>
                <a:cs typeface="Times New Roman" pitchFamily="18" charset="0"/>
              </a:rPr>
              <a:t>ing</a:t>
            </a:r>
            <a:r>
              <a:rPr lang="en-US" sz="4400" b="1" dirty="0" smtClean="0">
                <a:solidFill>
                  <a:srgbClr val="FF0000"/>
                </a:solidFill>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sp>
        <p:nvSpPr>
          <p:cNvPr id="31" name="TextBox 30"/>
          <p:cNvSpPr txBox="1"/>
          <p:nvPr/>
        </p:nvSpPr>
        <p:spPr>
          <a:xfrm>
            <a:off x="4994563" y="4997425"/>
            <a:ext cx="1666008"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  O </a:t>
            </a:r>
            <a:endParaRPr lang="en-US" sz="4400" dirty="0">
              <a:latin typeface="Times New Roman" pitchFamily="18" charset="0"/>
              <a:cs typeface="Times New Roman" pitchFamily="18" charset="0"/>
            </a:endParaRPr>
          </a:p>
        </p:txBody>
      </p:sp>
      <p:sp>
        <p:nvSpPr>
          <p:cNvPr id="32" name="TextBox 31"/>
          <p:cNvSpPr txBox="1"/>
          <p:nvPr/>
        </p:nvSpPr>
        <p:spPr>
          <a:xfrm>
            <a:off x="6293829" y="4953000"/>
            <a:ext cx="2450121" cy="769441"/>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33" name="Rectangle 32"/>
          <p:cNvSpPr/>
          <p:nvPr/>
        </p:nvSpPr>
        <p:spPr>
          <a:xfrm>
            <a:off x="228600" y="3048000"/>
            <a:ext cx="8515350" cy="1725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a:hlinkClick r:id="rId3" action="ppaction://hlinksldjump"/>
          </p:cNvPr>
          <p:cNvSpPr/>
          <p:nvPr/>
        </p:nvSpPr>
        <p:spPr>
          <a:xfrm>
            <a:off x="8289225" y="152400"/>
            <a:ext cx="702375" cy="4594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28600" y="4773297"/>
            <a:ext cx="8515350" cy="124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xit" presetSubtype="0" fill="hold" grpId="1" nodeType="withEffect">
                                  <p:stCondLst>
                                    <p:cond delay="0"/>
                                  </p:stCondLst>
                                  <p:childTnLst>
                                    <p:animEffect transition="out" filter="fade">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4"/>
                                        </p:tgtEl>
                                      </p:cBhvr>
                                    </p:animEffect>
                                    <p:set>
                                      <p:cBhvr>
                                        <p:cTn id="55" dur="1" fill="hold">
                                          <p:stCondLst>
                                            <p:cond delay="499"/>
                                          </p:stCondLst>
                                        </p:cTn>
                                        <p:tgtEl>
                                          <p:spTgt spid="1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500"/>
                                        <p:tgtEl>
                                          <p:spTgt spid="2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5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500"/>
                                        <p:tgtEl>
                                          <p:spTgt spid="28"/>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50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fade">
                                      <p:cBhvr>
                                        <p:cTn id="115" dur="50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1"/>
                                        </p:tgtEl>
                                        <p:attrNameLst>
                                          <p:attrName>style.visibility</p:attrName>
                                        </p:attrNameLst>
                                      </p:cBhvr>
                                      <p:to>
                                        <p:strVal val="visible"/>
                                      </p:to>
                                    </p:set>
                                    <p:animEffect transition="in" filter="fade">
                                      <p:cBhvr>
                                        <p:cTn id="120" dur="500"/>
                                        <p:tgtEl>
                                          <p:spTgt spid="31"/>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32"/>
                                        </p:tgtEl>
                                        <p:attrNameLst>
                                          <p:attrName>style.visibility</p:attrName>
                                        </p:attrNameLst>
                                      </p:cBhvr>
                                      <p:to>
                                        <p:strVal val="visible"/>
                                      </p:to>
                                    </p:set>
                                    <p:animEffect transition="in" filter="fade">
                                      <p:cBhvr>
                                        <p:cTn id="125" dur="500"/>
                                        <p:tgtEl>
                                          <p:spTgt spid="32"/>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2"/>
                                        </p:tgtEl>
                                        <p:attrNameLst>
                                          <p:attrName>style.visibility</p:attrName>
                                        </p:attrNameLst>
                                      </p:cBhvr>
                                      <p:to>
                                        <p:strVal val="visible"/>
                                      </p:to>
                                    </p:set>
                                    <p:animEffect transition="in" filter="fade">
                                      <p:cBhvr>
                                        <p:cTn id="1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4" grpId="1"/>
      <p:bldP spid="11" grpId="0"/>
      <p:bldP spid="11" grpId="1"/>
      <p:bldP spid="12" grpId="0"/>
      <p:bldP spid="12" grpId="1"/>
      <p:bldP spid="13" grpId="0"/>
      <p:bldP spid="13" grpId="1"/>
      <p:bldP spid="14" grpId="0"/>
      <p:bldP spid="14" grpId="1"/>
      <p:bldP spid="15" grpId="0"/>
      <p:bldP spid="16" grpId="0"/>
      <p:bldP spid="17" grpId="0"/>
      <p:bldP spid="18" grpId="0"/>
      <p:bldP spid="19" grpId="0"/>
      <p:bldP spid="20" grpId="0"/>
      <p:bldP spid="21" grpId="0"/>
      <p:bldP spid="22" grpId="0"/>
      <p:bldP spid="24" grpId="0"/>
      <p:bldP spid="25" grpId="0"/>
      <p:bldP spid="26" grpId="0"/>
      <p:bldP spid="27" grpId="0"/>
      <p:bldP spid="28" grpId="0"/>
      <p:bldP spid="29" grpId="0"/>
      <p:bldP spid="30" grpId="0"/>
      <p:bldP spid="31" grpId="0"/>
      <p:bldP spid="32" grpId="0"/>
      <p:bldP spid="33" grpId="0" animBg="1"/>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143000" y="2895600"/>
            <a:ext cx="6248400" cy="584775"/>
          </a:xfrm>
          <a:prstGeom prst="rect">
            <a:avLst/>
          </a:prstGeom>
          <a:noFill/>
        </p:spPr>
        <p:txBody>
          <a:bodyPr wrap="square" rtlCol="0">
            <a:spAutoFit/>
          </a:bodyPr>
          <a:lstStyle/>
          <a:p>
            <a:r>
              <a:rPr lang="en-US" sz="3200" b="1" u="sng" dirty="0" smtClean="0">
                <a:latin typeface="Times New Roman" pitchFamily="18" charset="0"/>
                <a:cs typeface="Times New Roman" pitchFamily="18" charset="0"/>
              </a:rPr>
              <a:t>S</a:t>
            </a:r>
            <a:r>
              <a:rPr lang="en-US" sz="3200" dirty="0" smtClean="0">
                <a:latin typeface="Times New Roman" pitchFamily="18" charset="0"/>
                <a:cs typeface="Times New Roman" pitchFamily="18" charset="0"/>
              </a:rPr>
              <a:t> + </a:t>
            </a:r>
            <a:r>
              <a:rPr lang="en-US" sz="3200" dirty="0" smtClean="0">
                <a:solidFill>
                  <a:srgbClr val="FF0000"/>
                </a:solidFill>
                <a:latin typeface="Times New Roman" pitchFamily="18" charset="0"/>
                <a:cs typeface="Times New Roman" pitchFamily="18" charset="0"/>
              </a:rPr>
              <a:t>V(</a:t>
            </a:r>
            <a:r>
              <a:rPr lang="en-US" sz="3200" dirty="0" err="1" smtClean="0">
                <a:solidFill>
                  <a:srgbClr val="FF0000"/>
                </a:solidFill>
                <a:latin typeface="Times New Roman" pitchFamily="18" charset="0"/>
                <a:cs typeface="Times New Roman" pitchFamily="18" charset="0"/>
              </a:rPr>
              <a:t>s,es</a:t>
            </a:r>
            <a:r>
              <a:rPr lang="en-US" sz="3200" dirty="0" smtClean="0">
                <a:solidFill>
                  <a:srgbClr val="FF000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 O + in + times</a:t>
            </a:r>
            <a:endParaRPr lang="en-US" sz="3200" dirty="0">
              <a:latin typeface="Times New Roman" pitchFamily="18" charset="0"/>
              <a:cs typeface="Times New Roman" pitchFamily="18" charset="0"/>
            </a:endParaRPr>
          </a:p>
        </p:txBody>
      </p:sp>
      <p:sp>
        <p:nvSpPr>
          <p:cNvPr id="7" name="TextBox 6"/>
          <p:cNvSpPr txBox="1"/>
          <p:nvPr/>
        </p:nvSpPr>
        <p:spPr>
          <a:xfrm>
            <a:off x="1143000" y="3733800"/>
            <a:ext cx="6248400" cy="584775"/>
          </a:xfrm>
          <a:prstGeom prst="rect">
            <a:avLst/>
          </a:prstGeom>
          <a:noFill/>
        </p:spPr>
        <p:txBody>
          <a:bodyPr wrap="square" rtlCol="0">
            <a:spAutoFit/>
          </a:bodyPr>
          <a:lstStyle/>
          <a:p>
            <a:r>
              <a:rPr lang="en-US" sz="3200" b="1" u="sng" dirty="0" smtClean="0">
                <a:latin typeface="Times New Roman" pitchFamily="18" charset="0"/>
                <a:cs typeface="Times New Roman" pitchFamily="18" charset="0"/>
              </a:rPr>
              <a:t>S</a:t>
            </a:r>
            <a:r>
              <a:rPr lang="en-US" sz="3200" dirty="0" smtClean="0">
                <a:latin typeface="Times New Roman" pitchFamily="18" charset="0"/>
                <a:cs typeface="Times New Roman" pitchFamily="18" charset="0"/>
              </a:rPr>
              <a:t> + spend(s) + times + </a:t>
            </a:r>
            <a:r>
              <a:rPr lang="en-US" sz="3200" dirty="0" err="1" smtClean="0">
                <a:solidFill>
                  <a:srgbClr val="FF0000"/>
                </a:solidFill>
                <a:latin typeface="Times New Roman" pitchFamily="18" charset="0"/>
                <a:cs typeface="Times New Roman" pitchFamily="18" charset="0"/>
              </a:rPr>
              <a:t>Ving</a:t>
            </a:r>
            <a:r>
              <a:rPr lang="en-US" sz="3200" dirty="0" smtClean="0">
                <a:latin typeface="Times New Roman" pitchFamily="18" charset="0"/>
                <a:cs typeface="Times New Roman" pitchFamily="18" charset="0"/>
              </a:rPr>
              <a:t> + O.</a:t>
            </a:r>
            <a:endParaRPr lang="en-US" sz="3200" dirty="0">
              <a:latin typeface="Times New Roman" pitchFamily="18" charset="0"/>
              <a:cs typeface="Times New Roman" pitchFamily="18" charset="0"/>
            </a:endParaRPr>
          </a:p>
        </p:txBody>
      </p:sp>
      <p:sp>
        <p:nvSpPr>
          <p:cNvPr id="8" name="TextBox 7"/>
          <p:cNvSpPr txBox="1"/>
          <p:nvPr/>
        </p:nvSpPr>
        <p:spPr>
          <a:xfrm>
            <a:off x="1143000" y="4572000"/>
            <a:ext cx="6248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It takes + </a:t>
            </a:r>
            <a:r>
              <a:rPr lang="en-US" sz="3200" b="1" u="sng" dirty="0" err="1" smtClean="0">
                <a:latin typeface="Times New Roman" pitchFamily="18" charset="0"/>
                <a:cs typeface="Times New Roman" pitchFamily="18" charset="0"/>
              </a:rPr>
              <a:t>Sbd</a:t>
            </a:r>
            <a:r>
              <a:rPr lang="en-US" sz="3200" dirty="0" smtClean="0">
                <a:latin typeface="Times New Roman" pitchFamily="18" charset="0"/>
                <a:cs typeface="Times New Roman" pitchFamily="18" charset="0"/>
              </a:rPr>
              <a:t> + times + </a:t>
            </a:r>
            <a:r>
              <a:rPr lang="en-US" sz="3200" dirty="0" smtClean="0">
                <a:solidFill>
                  <a:srgbClr val="FF0000"/>
                </a:solidFill>
                <a:latin typeface="Times New Roman" pitchFamily="18" charset="0"/>
                <a:cs typeface="Times New Roman" pitchFamily="18" charset="0"/>
              </a:rPr>
              <a:t>to V </a:t>
            </a:r>
            <a:r>
              <a:rPr lang="en-US" sz="3200" dirty="0" smtClean="0">
                <a:latin typeface="Times New Roman" pitchFamily="18" charset="0"/>
                <a:cs typeface="Times New Roman" pitchFamily="18" charset="0"/>
              </a:rPr>
              <a:t>+ O.</a:t>
            </a:r>
            <a:endParaRPr lang="en-US" sz="3200" dirty="0">
              <a:latin typeface="Times New Roman" pitchFamily="18" charset="0"/>
              <a:cs typeface="Times New Roman" pitchFamily="18" charset="0"/>
            </a:endParaRPr>
          </a:p>
        </p:txBody>
      </p:sp>
      <p:sp>
        <p:nvSpPr>
          <p:cNvPr id="4" name="TextBox 3"/>
          <p:cNvSpPr txBox="1"/>
          <p:nvPr/>
        </p:nvSpPr>
        <p:spPr>
          <a:xfrm>
            <a:off x="1143000" y="886884"/>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does his homework in two hours.</a:t>
            </a:r>
            <a:endParaRPr lang="en-US" sz="2400" dirty="0">
              <a:latin typeface="Times New Roman" pitchFamily="18" charset="0"/>
              <a:cs typeface="Times New Roman" pitchFamily="18" charset="0"/>
            </a:endParaRPr>
          </a:p>
        </p:txBody>
      </p:sp>
      <p:sp>
        <p:nvSpPr>
          <p:cNvPr id="2" name="5-Point Star 1">
            <a:hlinkClick r:id="rId3" action="ppaction://hlinksldjump"/>
          </p:cNvPr>
          <p:cNvSpPr/>
          <p:nvPr/>
        </p:nvSpPr>
        <p:spPr>
          <a:xfrm>
            <a:off x="8077200" y="156268"/>
            <a:ext cx="685800" cy="46166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3000" y="1443335"/>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spends </a:t>
            </a:r>
            <a:r>
              <a:rPr lang="en-US" sz="2400" dirty="0">
                <a:latin typeface="Times New Roman" pitchFamily="18" charset="0"/>
                <a:cs typeface="Times New Roman" pitchFamily="18" charset="0"/>
              </a:rPr>
              <a:t>two </a:t>
            </a:r>
            <a:r>
              <a:rPr lang="en-US" sz="2400" dirty="0" smtClean="0">
                <a:latin typeface="Times New Roman" pitchFamily="18" charset="0"/>
                <a:cs typeface="Times New Roman" pitchFamily="18" charset="0"/>
              </a:rPr>
              <a:t>hours doing his homework.</a:t>
            </a:r>
            <a:endParaRPr lang="en-US" sz="2400" dirty="0">
              <a:latin typeface="Times New Roman" pitchFamily="18" charset="0"/>
              <a:cs typeface="Times New Roman" pitchFamily="18" charset="0"/>
            </a:endParaRPr>
          </a:p>
        </p:txBody>
      </p:sp>
      <p:sp>
        <p:nvSpPr>
          <p:cNvPr id="14" name="TextBox 13"/>
          <p:cNvSpPr txBox="1"/>
          <p:nvPr/>
        </p:nvSpPr>
        <p:spPr>
          <a:xfrm>
            <a:off x="1143000" y="1976735"/>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often takes Tom two hours to do his homework.</a:t>
            </a:r>
            <a:endParaRPr lang="en-US" sz="2400" dirty="0">
              <a:latin typeface="Times New Roman" pitchFamily="18" charset="0"/>
              <a:cs typeface="Times New Roman" pitchFamily="18" charset="0"/>
            </a:endParaRPr>
          </a:p>
        </p:txBody>
      </p:sp>
      <p:sp>
        <p:nvSpPr>
          <p:cNvPr id="15" name="TextBox 14"/>
          <p:cNvSpPr txBox="1"/>
          <p:nvPr/>
        </p:nvSpPr>
        <p:spPr>
          <a:xfrm>
            <a:off x="1143000" y="886883"/>
            <a:ext cx="5562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a:t>
            </a:r>
            <a:r>
              <a:rPr lang="en-US" sz="2400" dirty="0" smtClean="0">
                <a:solidFill>
                  <a:srgbClr val="FF0000"/>
                </a:solidFill>
                <a:latin typeface="Times New Roman" pitchFamily="18" charset="0"/>
                <a:cs typeface="Times New Roman" pitchFamily="18" charset="0"/>
              </a:rPr>
              <a:t>does</a:t>
            </a:r>
            <a:r>
              <a:rPr lang="en-US" sz="2400" dirty="0" smtClean="0">
                <a:latin typeface="Times New Roman" pitchFamily="18" charset="0"/>
                <a:cs typeface="Times New Roman" pitchFamily="18" charset="0"/>
              </a:rPr>
              <a:t> his homework in two hours.</a:t>
            </a:r>
            <a:endParaRPr lang="en-US" sz="2400" dirty="0">
              <a:latin typeface="Times New Roman" pitchFamily="18" charset="0"/>
              <a:cs typeface="Times New Roman" pitchFamily="18" charset="0"/>
            </a:endParaRPr>
          </a:p>
        </p:txBody>
      </p:sp>
      <p:sp>
        <p:nvSpPr>
          <p:cNvPr id="16" name="TextBox 15"/>
          <p:cNvSpPr txBox="1"/>
          <p:nvPr/>
        </p:nvSpPr>
        <p:spPr>
          <a:xfrm>
            <a:off x="1143000" y="1443334"/>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Tom often spends </a:t>
            </a:r>
            <a:r>
              <a:rPr lang="en-US" sz="2400" dirty="0">
                <a:latin typeface="Times New Roman" pitchFamily="18" charset="0"/>
                <a:cs typeface="Times New Roman" pitchFamily="18" charset="0"/>
              </a:rPr>
              <a:t>two </a:t>
            </a:r>
            <a:r>
              <a:rPr lang="en-US" sz="2400" dirty="0" smtClean="0">
                <a:latin typeface="Times New Roman" pitchFamily="18" charset="0"/>
                <a:cs typeface="Times New Roman" pitchFamily="18" charset="0"/>
              </a:rPr>
              <a:t>hours </a:t>
            </a:r>
            <a:r>
              <a:rPr lang="en-US" sz="2400" dirty="0" smtClean="0">
                <a:solidFill>
                  <a:srgbClr val="FF0000"/>
                </a:solidFill>
                <a:latin typeface="Times New Roman" pitchFamily="18" charset="0"/>
                <a:cs typeface="Times New Roman" pitchFamily="18" charset="0"/>
              </a:rPr>
              <a:t>doing</a:t>
            </a:r>
            <a:r>
              <a:rPr lang="en-US" sz="2400" dirty="0" smtClean="0">
                <a:latin typeface="Times New Roman" pitchFamily="18" charset="0"/>
                <a:cs typeface="Times New Roman" pitchFamily="18" charset="0"/>
              </a:rPr>
              <a:t> his homework.</a:t>
            </a:r>
            <a:endParaRPr lang="en-US" sz="2400" dirty="0">
              <a:latin typeface="Times New Roman" pitchFamily="18" charset="0"/>
              <a:cs typeface="Times New Roman" pitchFamily="18" charset="0"/>
            </a:endParaRPr>
          </a:p>
        </p:txBody>
      </p:sp>
      <p:sp>
        <p:nvSpPr>
          <p:cNvPr id="17" name="TextBox 16"/>
          <p:cNvSpPr txBox="1"/>
          <p:nvPr/>
        </p:nvSpPr>
        <p:spPr>
          <a:xfrm>
            <a:off x="1143000" y="1976734"/>
            <a:ext cx="678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It often takes Tom two hours </a:t>
            </a:r>
            <a:r>
              <a:rPr lang="en-US" sz="2400" dirty="0" smtClean="0">
                <a:solidFill>
                  <a:srgbClr val="FF0000"/>
                </a:solidFill>
                <a:latin typeface="Times New Roman" pitchFamily="18" charset="0"/>
                <a:cs typeface="Times New Roman" pitchFamily="18" charset="0"/>
              </a:rPr>
              <a:t>to do </a:t>
            </a:r>
            <a:r>
              <a:rPr lang="en-US" sz="2400" dirty="0" smtClean="0">
                <a:latin typeface="Times New Roman" pitchFamily="18" charset="0"/>
                <a:cs typeface="Times New Roman" pitchFamily="18" charset="0"/>
              </a:rPr>
              <a:t>his homework.</a:t>
            </a:r>
            <a:endParaRPr lang="en-US" sz="2400" dirty="0">
              <a:latin typeface="Times New Roman" pitchFamily="18" charset="0"/>
              <a:cs typeface="Times New Roman" pitchFamily="18" charset="0"/>
            </a:endParaRPr>
          </a:p>
        </p:txBody>
      </p:sp>
      <p:cxnSp>
        <p:nvCxnSpPr>
          <p:cNvPr id="10" name="Straight Connector 9"/>
          <p:cNvCxnSpPr/>
          <p:nvPr/>
        </p:nvCxnSpPr>
        <p:spPr>
          <a:xfrm>
            <a:off x="1219200" y="1290492"/>
            <a:ext cx="609600"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19200" y="1845662"/>
            <a:ext cx="609600"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2895600" y="2362200"/>
            <a:ext cx="609600" cy="0"/>
          </a:xfrm>
          <a:prstGeom prst="line">
            <a:avLst/>
          </a:prstGeom>
        </p:spPr>
        <p:style>
          <a:lnRef idx="3">
            <a:schemeClr val="dk1"/>
          </a:lnRef>
          <a:fillRef idx="0">
            <a:schemeClr val="dk1"/>
          </a:fillRef>
          <a:effectRef idx="2">
            <a:schemeClr val="dk1"/>
          </a:effectRef>
          <a:fontRef idx="minor">
            <a:schemeClr val="tx1"/>
          </a:fontRef>
        </p:style>
      </p:cxnSp>
      <p:sp>
        <p:nvSpPr>
          <p:cNvPr id="20" name="Rectangle 19"/>
          <p:cNvSpPr/>
          <p:nvPr/>
        </p:nvSpPr>
        <p:spPr>
          <a:xfrm>
            <a:off x="609600" y="2895600"/>
            <a:ext cx="7467600" cy="2438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63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xit" presetSubtype="0" fill="hold" grpId="1" nodeType="with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4" grpId="0"/>
      <p:bldP spid="4" grpId="1"/>
      <p:bldP spid="13" grpId="0"/>
      <p:bldP spid="13" grpId="1"/>
      <p:bldP spid="14" grpId="0"/>
      <p:bldP spid="14" grpId="1"/>
      <p:bldP spid="15" grpId="0"/>
      <p:bldP spid="16" grpId="0"/>
      <p:bldP spid="17"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3" name="Rectangle 2"/>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0" y="1143000"/>
            <a:ext cx="9144000" cy="5740033"/>
          </a:xfrm>
          <a:prstGeom prst="rect">
            <a:avLst/>
          </a:prstGeom>
          <a:noFill/>
        </p:spPr>
        <p:txBody>
          <a:bodyPr wrap="square" rtlCol="0">
            <a:spAutoFit/>
          </a:bodyPr>
          <a:lstStyle/>
          <a:p>
            <a:pPr>
              <a:spcBef>
                <a:spcPts val="300"/>
              </a:spcBef>
              <a:spcAft>
                <a:spcPts val="300"/>
              </a:spcAft>
            </a:pPr>
            <a:r>
              <a:rPr lang="en-US" sz="2400" dirty="0">
                <a:latin typeface="Times New Roman" pitchFamily="18" charset="0"/>
                <a:cs typeface="Times New Roman" pitchFamily="18" charset="0"/>
              </a:rPr>
              <a:t>11. Only fresh fish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this restaurant.</a:t>
            </a:r>
          </a:p>
          <a:p>
            <a:pPr>
              <a:spcBef>
                <a:spcPts val="300"/>
              </a:spcBef>
              <a:spcAft>
                <a:spcPts val="300"/>
              </a:spcAft>
            </a:pP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is serve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served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to serve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serves</a:t>
            </a:r>
          </a:p>
          <a:p>
            <a:pPr>
              <a:spcBef>
                <a:spcPts val="300"/>
              </a:spcBef>
              <a:spcAft>
                <a:spcPts val="300"/>
              </a:spcAft>
            </a:pPr>
            <a:r>
              <a:rPr lang="en-US" sz="2400" dirty="0">
                <a:latin typeface="Times New Roman" pitchFamily="18" charset="0"/>
                <a:cs typeface="Times New Roman" pitchFamily="18" charset="0"/>
              </a:rPr>
              <a:t>12. Yesterday she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 very difficult task to do.</a:t>
            </a:r>
          </a:p>
          <a:p>
            <a:pPr>
              <a:spcBef>
                <a:spcPts val="300"/>
              </a:spcBef>
              <a:spcAft>
                <a:spcPts val="300"/>
              </a:spcAft>
            </a:pP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has given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was given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gave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given</a:t>
            </a:r>
          </a:p>
          <a:p>
            <a:pPr>
              <a:spcBef>
                <a:spcPts val="300"/>
              </a:spcBef>
              <a:spcAft>
                <a:spcPts val="300"/>
              </a:spcAft>
            </a:pPr>
            <a:r>
              <a:rPr lang="en-US" sz="2400" dirty="0">
                <a:latin typeface="Times New Roman" pitchFamily="18" charset="0"/>
                <a:cs typeface="Times New Roman" pitchFamily="18" charset="0"/>
              </a:rPr>
              <a:t>13. “A Complete History of Dai Viet</a:t>
            </a:r>
            <a:r>
              <a:rPr lang="en-US" sz="2400"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by a number of famous Vietnamese historians from the 15</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to the 17</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century.</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wrote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written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was written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were written</a:t>
            </a:r>
          </a:p>
          <a:p>
            <a:pPr>
              <a:spcBef>
                <a:spcPts val="300"/>
              </a:spcBef>
              <a:spcAft>
                <a:spcPts val="300"/>
              </a:spcAft>
            </a:pPr>
            <a:r>
              <a:rPr lang="en-US" sz="2400" dirty="0">
                <a:latin typeface="Times New Roman" pitchFamily="18" charset="0"/>
                <a:cs typeface="Times New Roman" pitchFamily="18" charset="0"/>
              </a:rPr>
              <a:t>14. Ho Chi Minh Mausoleum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August, 1975.</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completes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completed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completed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was completed</a:t>
            </a:r>
          </a:p>
          <a:p>
            <a:pPr>
              <a:spcBef>
                <a:spcPts val="300"/>
              </a:spcBef>
              <a:spcAft>
                <a:spcPts val="300"/>
              </a:spcAft>
            </a:pPr>
            <a:r>
              <a:rPr lang="en-US" sz="2400" dirty="0">
                <a:latin typeface="Times New Roman" pitchFamily="18" charset="0"/>
                <a:cs typeface="Times New Roman" pitchFamily="18" charset="0"/>
              </a:rPr>
              <a:t>15. The best chocolate </a:t>
            </a:r>
            <a:r>
              <a:rPr lang="en-US" sz="2400" u="sng" dirty="0">
                <a:latin typeface="Times New Roman" pitchFamily="18" charset="0"/>
                <a:cs typeface="Times New Roman" pitchFamily="18" charset="0"/>
              </a:rPr>
              <a:t>	__________</a:t>
            </a:r>
            <a:r>
              <a:rPr lang="en-US" sz="2400" dirty="0">
                <a:latin typeface="Times New Roman" pitchFamily="18" charset="0"/>
                <a:cs typeface="Times New Roman" pitchFamily="18" charset="0"/>
              </a:rPr>
              <a:t> by Swiss companies.</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make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makes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is made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are made</a:t>
            </a:r>
          </a:p>
          <a:p>
            <a:pPr>
              <a:spcBef>
                <a:spcPts val="300"/>
              </a:spcBef>
              <a:spcAft>
                <a:spcPts val="300"/>
              </a:spcAft>
            </a:pPr>
            <a:r>
              <a:rPr lang="en-US" sz="2400" dirty="0">
                <a:latin typeface="Times New Roman" pitchFamily="18" charset="0"/>
                <a:cs typeface="Times New Roman" pitchFamily="18" charset="0"/>
              </a:rPr>
              <a:t>16.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does it take to go from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to Ho Chi Minh City by plane?</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far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How much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long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many</a:t>
            </a:r>
          </a:p>
        </p:txBody>
      </p:sp>
      <p:sp>
        <p:nvSpPr>
          <p:cNvPr id="7" name="Oval 6"/>
          <p:cNvSpPr/>
          <p:nvPr/>
        </p:nvSpPr>
        <p:spPr>
          <a:xfrm>
            <a:off x="1766455" y="158634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66455" y="2495821"/>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95800" y="3753916"/>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660573" y="466831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02727" y="54864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02727" y="6400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309255" y="15240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1129355"/>
            <a:ext cx="2209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 Passive voice</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6934200" y="2013374"/>
            <a:ext cx="19812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Past simple</a:t>
            </a:r>
            <a:endParaRPr lang="en-US" sz="2400" dirty="0">
              <a:solidFill>
                <a:srgbClr val="FF0000"/>
              </a:solidFill>
              <a:latin typeface="Times New Roman" pitchFamily="18" charset="0"/>
              <a:cs typeface="Times New Roman" pitchFamily="18" charset="0"/>
            </a:endParaRPr>
          </a:p>
        </p:txBody>
      </p:sp>
      <p:sp>
        <p:nvSpPr>
          <p:cNvPr id="16" name="TextBox 15"/>
          <p:cNvSpPr txBox="1"/>
          <p:nvPr/>
        </p:nvSpPr>
        <p:spPr>
          <a:xfrm>
            <a:off x="3657600" y="5024735"/>
            <a:ext cx="1676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be +Ved2</a:t>
            </a:r>
            <a:endParaRPr lang="en-US" sz="2400" dirty="0">
              <a:solidFill>
                <a:srgbClr val="FF0000"/>
              </a:solidFill>
              <a:latin typeface="Times New Roman" pitchFamily="18" charset="0"/>
              <a:cs typeface="Times New Roman" pitchFamily="18" charset="0"/>
            </a:endParaRPr>
          </a:p>
        </p:txBody>
      </p:sp>
      <p:sp>
        <p:nvSpPr>
          <p:cNvPr id="21" name="TextBox 20"/>
          <p:cNvSpPr txBox="1"/>
          <p:nvPr/>
        </p:nvSpPr>
        <p:spPr>
          <a:xfrm>
            <a:off x="2504208" y="1129354"/>
            <a:ext cx="1686792"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be + Ved2</a:t>
            </a:r>
            <a:endParaRPr lang="en-US" sz="2400" dirty="0">
              <a:solidFill>
                <a:srgbClr val="FF0000"/>
              </a:solidFill>
              <a:latin typeface="Times New Roman" pitchFamily="18" charset="0"/>
              <a:cs typeface="Times New Roman" pitchFamily="18" charset="0"/>
            </a:endParaRPr>
          </a:p>
        </p:txBody>
      </p:sp>
      <p:cxnSp>
        <p:nvCxnSpPr>
          <p:cNvPr id="22" name="Straight Connector 21"/>
          <p:cNvCxnSpPr/>
          <p:nvPr/>
        </p:nvCxnSpPr>
        <p:spPr>
          <a:xfrm>
            <a:off x="557645" y="2447330"/>
            <a:ext cx="124691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275608" y="2034156"/>
            <a:ext cx="1686792"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be + Ved2</a:t>
            </a:r>
            <a:endParaRPr lang="en-US" sz="2400" dirty="0">
              <a:solidFill>
                <a:srgbClr val="FF0000"/>
              </a:solidFill>
              <a:latin typeface="Times New Roman" pitchFamily="18" charset="0"/>
              <a:cs typeface="Times New Roman" pitchFamily="18" charset="0"/>
            </a:endParaRPr>
          </a:p>
        </p:txBody>
      </p:sp>
      <p:sp>
        <p:nvSpPr>
          <p:cNvPr id="24" name="TextBox 23"/>
          <p:cNvSpPr txBox="1"/>
          <p:nvPr/>
        </p:nvSpPr>
        <p:spPr>
          <a:xfrm>
            <a:off x="4838700" y="2927315"/>
            <a:ext cx="1686792"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be + Ved2</a:t>
            </a:r>
            <a:endParaRPr lang="en-US" sz="2400" dirty="0">
              <a:solidFill>
                <a:srgbClr val="FF0000"/>
              </a:solidFill>
              <a:latin typeface="Times New Roman" pitchFamily="18" charset="0"/>
              <a:cs typeface="Times New Roman" pitchFamily="18" charset="0"/>
            </a:endParaRPr>
          </a:p>
        </p:txBody>
      </p:sp>
      <p:cxnSp>
        <p:nvCxnSpPr>
          <p:cNvPr id="25" name="Straight Connector 24"/>
          <p:cNvCxnSpPr/>
          <p:nvPr/>
        </p:nvCxnSpPr>
        <p:spPr>
          <a:xfrm>
            <a:off x="786245" y="3352800"/>
            <a:ext cx="370955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3712352"/>
            <a:ext cx="370955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1445" y="4572000"/>
            <a:ext cx="325235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574722" y="4572000"/>
            <a:ext cx="181667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38644" y="5486400"/>
            <a:ext cx="181667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895600" y="5024735"/>
            <a:ext cx="1066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baseline="30000" dirty="0" err="1" smtClean="0">
                <a:solidFill>
                  <a:srgbClr val="FF0000"/>
                </a:solidFill>
                <a:latin typeface="Times New Roman" pitchFamily="18" charset="0"/>
                <a:cs typeface="Times New Roman" pitchFamily="18" charset="0"/>
              </a:rPr>
              <a:t>u</a:t>
            </a:r>
            <a:r>
              <a:rPr lang="en-US" sz="2400" dirty="0" err="1" smtClean="0">
                <a:solidFill>
                  <a:srgbClr val="FF0000"/>
                </a:solidFill>
                <a:latin typeface="Times New Roman" pitchFamily="18" charset="0"/>
                <a:cs typeface="Times New Roman" pitchFamily="18" charset="0"/>
              </a:rPr>
              <a:t>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6" name="Rectangle 35">
            <a:hlinkClick r:id="rId4" action="ppaction://hlinksldjump"/>
          </p:cNvPr>
          <p:cNvSpPr/>
          <p:nvPr/>
        </p:nvSpPr>
        <p:spPr>
          <a:xfrm>
            <a:off x="7924800" y="381000"/>
            <a:ext cx="533400" cy="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fade">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fade">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5" grpId="0"/>
      <p:bldP spid="18" grpId="0"/>
      <p:bldP spid="16" grpId="0"/>
      <p:bldP spid="21" grpId="0"/>
      <p:bldP spid="23" grpId="0"/>
      <p:bldP spid="24"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PASSIVE VOICE</a:t>
            </a:r>
            <a:endParaRPr lang="en-US" sz="2800" b="1" dirty="0">
              <a:solidFill>
                <a:srgbClr val="FF0000"/>
              </a:solidFill>
              <a:latin typeface="Times New Roman" pitchFamily="18" charset="0"/>
              <a:cs typeface="Times New Roman" pitchFamily="18" charset="0"/>
            </a:endParaRPr>
          </a:p>
        </p:txBody>
      </p:sp>
      <p:sp>
        <p:nvSpPr>
          <p:cNvPr id="2" name="TextBox 1"/>
          <p:cNvSpPr txBox="1"/>
          <p:nvPr/>
        </p:nvSpPr>
        <p:spPr>
          <a:xfrm>
            <a:off x="457200" y="304800"/>
            <a:ext cx="8229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Example: </a:t>
            </a:r>
            <a:endParaRPr lang="en-US" sz="2400" dirty="0">
              <a:latin typeface="Times New Roman" pitchFamily="18" charset="0"/>
              <a:cs typeface="Times New Roman" pitchFamily="18" charset="0"/>
            </a:endParaRPr>
          </a:p>
        </p:txBody>
      </p:sp>
      <p:sp>
        <p:nvSpPr>
          <p:cNvPr id="13" name="TextBox 12"/>
          <p:cNvSpPr txBox="1"/>
          <p:nvPr/>
        </p:nvSpPr>
        <p:spPr>
          <a:xfrm>
            <a:off x="-76200" y="685800"/>
            <a:ext cx="9296399" cy="461665"/>
          </a:xfrm>
          <a:prstGeom prst="rect">
            <a:avLst/>
          </a:prstGeom>
          <a:noFill/>
        </p:spPr>
        <p:txBody>
          <a:bodyPr wrap="square" rtlCol="0">
            <a:spAutoFit/>
          </a:bodyPr>
          <a:lstStyle/>
          <a:p>
            <a:r>
              <a:rPr lang="en-US" sz="2400" spc="-20" dirty="0" smtClean="0">
                <a:latin typeface="Times New Roman" pitchFamily="18" charset="0"/>
                <a:cs typeface="Times New Roman" pitchFamily="18" charset="0"/>
              </a:rPr>
              <a:t>1. My teacher punished me yesterday because I didn’t do my homework.</a:t>
            </a:r>
            <a:endParaRPr lang="en-US" sz="2400" spc="-20" dirty="0">
              <a:latin typeface="Times New Roman" pitchFamily="18" charset="0"/>
              <a:cs typeface="Times New Roman" pitchFamily="18" charset="0"/>
            </a:endParaRPr>
          </a:p>
        </p:txBody>
      </p:sp>
      <p:sp>
        <p:nvSpPr>
          <p:cNvPr id="14" name="TextBox 13"/>
          <p:cNvSpPr txBox="1"/>
          <p:nvPr/>
        </p:nvSpPr>
        <p:spPr>
          <a:xfrm>
            <a:off x="-76199" y="1676400"/>
            <a:ext cx="9296399" cy="461665"/>
          </a:xfrm>
          <a:prstGeom prst="rect">
            <a:avLst/>
          </a:prstGeom>
          <a:noFill/>
        </p:spPr>
        <p:txBody>
          <a:bodyPr wrap="square" rtlCol="0">
            <a:spAutoFit/>
          </a:bodyPr>
          <a:lstStyle/>
          <a:p>
            <a:r>
              <a:rPr lang="en-US" sz="2400" spc="-50" dirty="0" smtClean="0">
                <a:latin typeface="Times New Roman" pitchFamily="18" charset="0"/>
                <a:cs typeface="Times New Roman" pitchFamily="18" charset="0"/>
              </a:rPr>
              <a:t>2. I was punished by my teacher yesterday because I didn’t do my homework.</a:t>
            </a:r>
            <a:endParaRPr lang="en-US" sz="2400" spc="-50" dirty="0">
              <a:latin typeface="Times New Roman" pitchFamily="18" charset="0"/>
              <a:cs typeface="Times New Roman" pitchFamily="18" charset="0"/>
            </a:endParaRPr>
          </a:p>
        </p:txBody>
      </p:sp>
      <p:sp>
        <p:nvSpPr>
          <p:cNvPr id="15" name="TextBox 14"/>
          <p:cNvSpPr txBox="1"/>
          <p:nvPr/>
        </p:nvSpPr>
        <p:spPr>
          <a:xfrm>
            <a:off x="0" y="2743200"/>
            <a:ext cx="9296399" cy="461665"/>
          </a:xfrm>
          <a:prstGeom prst="rect">
            <a:avLst/>
          </a:prstGeom>
          <a:noFill/>
        </p:spPr>
        <p:txBody>
          <a:bodyPr wrap="square" rtlCol="0">
            <a:spAutoFit/>
          </a:bodyPr>
          <a:lstStyle/>
          <a:p>
            <a:r>
              <a:rPr lang="en-US" sz="2400" spc="-30" dirty="0" smtClean="0">
                <a:latin typeface="Times New Roman" pitchFamily="18" charset="0"/>
                <a:cs typeface="Times New Roman" pitchFamily="18" charset="0"/>
              </a:rPr>
              <a:t>3. I punished my teacher yesterday because I didn’t do my homework.</a:t>
            </a:r>
            <a:endParaRPr lang="en-US" sz="2400" spc="-30" dirty="0">
              <a:latin typeface="Times New Roman" pitchFamily="18" charset="0"/>
              <a:cs typeface="Times New Roman" pitchFamily="18" charset="0"/>
            </a:endParaRPr>
          </a:p>
        </p:txBody>
      </p:sp>
      <p:sp>
        <p:nvSpPr>
          <p:cNvPr id="3" name="TextBox 2"/>
          <p:cNvSpPr txBox="1"/>
          <p:nvPr/>
        </p:nvSpPr>
        <p:spPr>
          <a:xfrm>
            <a:off x="34636" y="1147465"/>
            <a:ext cx="685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16" name="TextBox 15"/>
          <p:cNvSpPr txBox="1"/>
          <p:nvPr/>
        </p:nvSpPr>
        <p:spPr>
          <a:xfrm>
            <a:off x="0" y="2286000"/>
            <a:ext cx="685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cxnSp>
        <p:nvCxnSpPr>
          <p:cNvPr id="18" name="Straight Connector 17"/>
          <p:cNvCxnSpPr/>
          <p:nvPr/>
        </p:nvCxnSpPr>
        <p:spPr>
          <a:xfrm>
            <a:off x="1752600" y="1094510"/>
            <a:ext cx="990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1066800" y="2131139"/>
            <a:ext cx="990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419100" y="2107897"/>
            <a:ext cx="4953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666750" y="3165765"/>
            <a:ext cx="990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1905000" y="1066800"/>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ed1</a:t>
            </a:r>
            <a:endParaRPr lang="en-US" sz="2400" dirty="0">
              <a:latin typeface="Times New Roman" pitchFamily="18" charset="0"/>
              <a:cs typeface="Times New Roman" pitchFamily="18" charset="0"/>
            </a:endParaRPr>
          </a:p>
        </p:txBody>
      </p:sp>
      <p:sp>
        <p:nvSpPr>
          <p:cNvPr id="26" name="TextBox 25"/>
          <p:cNvSpPr txBox="1"/>
          <p:nvPr/>
        </p:nvSpPr>
        <p:spPr>
          <a:xfrm>
            <a:off x="1104900" y="2100786"/>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ed2</a:t>
            </a:r>
            <a:endParaRPr lang="en-US" sz="2400" dirty="0">
              <a:latin typeface="Times New Roman" pitchFamily="18" charset="0"/>
              <a:cs typeface="Times New Roman" pitchFamily="18" charset="0"/>
            </a:endParaRPr>
          </a:p>
        </p:txBody>
      </p:sp>
      <p:sp>
        <p:nvSpPr>
          <p:cNvPr id="27" name="TextBox 26"/>
          <p:cNvSpPr txBox="1"/>
          <p:nvPr/>
        </p:nvSpPr>
        <p:spPr>
          <a:xfrm>
            <a:off x="604405" y="3181258"/>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ed1</a:t>
            </a:r>
            <a:endParaRPr lang="en-US" sz="2400" dirty="0">
              <a:latin typeface="Times New Roman" pitchFamily="18" charset="0"/>
              <a:cs typeface="Times New Roman" pitchFamily="18" charset="0"/>
            </a:endParaRPr>
          </a:p>
        </p:txBody>
      </p:sp>
      <p:sp>
        <p:nvSpPr>
          <p:cNvPr id="28" name="TextBox 27"/>
          <p:cNvSpPr txBox="1"/>
          <p:nvPr/>
        </p:nvSpPr>
        <p:spPr>
          <a:xfrm>
            <a:off x="377536" y="2036814"/>
            <a:ext cx="781050"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be</a:t>
            </a:r>
            <a:endParaRPr lang="en-US" sz="2400" dirty="0">
              <a:latin typeface="Times New Roman" pitchFamily="18" charset="0"/>
              <a:cs typeface="Times New Roman" pitchFamily="18" charset="0"/>
            </a:endParaRPr>
          </a:p>
        </p:txBody>
      </p:sp>
      <p:sp>
        <p:nvSpPr>
          <p:cNvPr id="29" name="TextBox 28"/>
          <p:cNvSpPr txBox="1"/>
          <p:nvPr/>
        </p:nvSpPr>
        <p:spPr>
          <a:xfrm>
            <a:off x="1" y="3581400"/>
            <a:ext cx="9296399" cy="461665"/>
          </a:xfrm>
          <a:prstGeom prst="rect">
            <a:avLst/>
          </a:prstGeom>
          <a:noFill/>
        </p:spPr>
        <p:txBody>
          <a:bodyPr wrap="square" rtlCol="0">
            <a:spAutoFit/>
          </a:bodyPr>
          <a:lstStyle/>
          <a:p>
            <a:r>
              <a:rPr lang="en-US" sz="2400" spc="-20" dirty="0" smtClean="0">
                <a:latin typeface="Times New Roman" pitchFamily="18" charset="0"/>
                <a:cs typeface="Times New Roman" pitchFamily="18" charset="0"/>
              </a:rPr>
              <a:t>4. My sister gave me a new bike on my </a:t>
            </a:r>
            <a:r>
              <a:rPr lang="en-US" sz="2400" spc="-50" dirty="0">
                <a:latin typeface="Times New Roman" pitchFamily="18" charset="0"/>
                <a:cs typeface="Times New Roman" pitchFamily="18" charset="0"/>
              </a:rPr>
              <a:t>thirteenth</a:t>
            </a:r>
            <a:r>
              <a:rPr lang="en-US" sz="2400" spc="-20" dirty="0" smtClean="0">
                <a:latin typeface="Times New Roman" pitchFamily="18" charset="0"/>
                <a:cs typeface="Times New Roman" pitchFamily="18" charset="0"/>
              </a:rPr>
              <a:t> birthday.</a:t>
            </a:r>
            <a:endParaRPr lang="en-US" sz="2400" spc="-20" dirty="0">
              <a:latin typeface="Times New Roman" pitchFamily="18" charset="0"/>
              <a:cs typeface="Times New Roman" pitchFamily="18" charset="0"/>
            </a:endParaRPr>
          </a:p>
        </p:txBody>
      </p:sp>
      <p:sp>
        <p:nvSpPr>
          <p:cNvPr id="30" name="TextBox 29"/>
          <p:cNvSpPr txBox="1"/>
          <p:nvPr/>
        </p:nvSpPr>
        <p:spPr>
          <a:xfrm>
            <a:off x="-76200" y="4572000"/>
            <a:ext cx="9296399" cy="461665"/>
          </a:xfrm>
          <a:prstGeom prst="rect">
            <a:avLst/>
          </a:prstGeom>
          <a:noFill/>
        </p:spPr>
        <p:txBody>
          <a:bodyPr wrap="square" rtlCol="0">
            <a:spAutoFit/>
          </a:bodyPr>
          <a:lstStyle/>
          <a:p>
            <a:r>
              <a:rPr lang="en-US" sz="2400" spc="-50" dirty="0" smtClean="0">
                <a:latin typeface="Times New Roman" pitchFamily="18" charset="0"/>
                <a:cs typeface="Times New Roman" pitchFamily="18" charset="0"/>
              </a:rPr>
              <a:t>5. I was given a new bike by my sister on my thirteenth birthday</a:t>
            </a:r>
            <a:endParaRPr lang="en-US" sz="2400" spc="-50" dirty="0">
              <a:latin typeface="Times New Roman" pitchFamily="18" charset="0"/>
              <a:cs typeface="Times New Roman" pitchFamily="18" charset="0"/>
            </a:endParaRPr>
          </a:p>
        </p:txBody>
      </p:sp>
      <p:sp>
        <p:nvSpPr>
          <p:cNvPr id="31" name="TextBox 30"/>
          <p:cNvSpPr txBox="1"/>
          <p:nvPr/>
        </p:nvSpPr>
        <p:spPr>
          <a:xfrm>
            <a:off x="-1" y="5638800"/>
            <a:ext cx="9296399" cy="461665"/>
          </a:xfrm>
          <a:prstGeom prst="rect">
            <a:avLst/>
          </a:prstGeom>
          <a:noFill/>
        </p:spPr>
        <p:txBody>
          <a:bodyPr wrap="square" rtlCol="0">
            <a:spAutoFit/>
          </a:bodyPr>
          <a:lstStyle/>
          <a:p>
            <a:r>
              <a:rPr lang="en-US" sz="2400" spc="-30" dirty="0" smtClean="0">
                <a:latin typeface="Times New Roman" pitchFamily="18" charset="0"/>
                <a:cs typeface="Times New Roman" pitchFamily="18" charset="0"/>
              </a:rPr>
              <a:t>6. I gave my sister </a:t>
            </a:r>
            <a:r>
              <a:rPr lang="en-US" sz="2400" spc="-20" dirty="0">
                <a:latin typeface="Times New Roman" pitchFamily="18" charset="0"/>
                <a:cs typeface="Times New Roman" pitchFamily="18" charset="0"/>
              </a:rPr>
              <a:t>a new bike on my </a:t>
            </a:r>
            <a:r>
              <a:rPr lang="en-US" sz="2400" spc="-50" dirty="0">
                <a:latin typeface="Times New Roman" pitchFamily="18" charset="0"/>
                <a:cs typeface="Times New Roman" pitchFamily="18" charset="0"/>
              </a:rPr>
              <a:t>thirteenth</a:t>
            </a:r>
            <a:r>
              <a:rPr lang="en-US" sz="2400" spc="-20" dirty="0">
                <a:latin typeface="Times New Roman" pitchFamily="18" charset="0"/>
                <a:cs typeface="Times New Roman" pitchFamily="18" charset="0"/>
              </a:rPr>
              <a:t> birthday</a:t>
            </a:r>
            <a:r>
              <a:rPr lang="en-US" sz="2400" spc="-30" dirty="0" smtClean="0">
                <a:latin typeface="Times New Roman" pitchFamily="18" charset="0"/>
                <a:cs typeface="Times New Roman" pitchFamily="18" charset="0"/>
              </a:rPr>
              <a:t>.</a:t>
            </a:r>
            <a:endParaRPr lang="en-US" sz="2400" spc="-30" dirty="0">
              <a:latin typeface="Times New Roman" pitchFamily="18" charset="0"/>
              <a:cs typeface="Times New Roman" pitchFamily="18" charset="0"/>
            </a:endParaRPr>
          </a:p>
        </p:txBody>
      </p:sp>
      <p:sp>
        <p:nvSpPr>
          <p:cNvPr id="32" name="TextBox 31"/>
          <p:cNvSpPr txBox="1"/>
          <p:nvPr/>
        </p:nvSpPr>
        <p:spPr>
          <a:xfrm>
            <a:off x="72736" y="4043065"/>
            <a:ext cx="685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3" name="TextBox 32"/>
          <p:cNvSpPr txBox="1"/>
          <p:nvPr/>
        </p:nvSpPr>
        <p:spPr>
          <a:xfrm>
            <a:off x="-1" y="5181600"/>
            <a:ext cx="685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cxnSp>
        <p:nvCxnSpPr>
          <p:cNvPr id="34" name="Straight Connector 33"/>
          <p:cNvCxnSpPr/>
          <p:nvPr/>
        </p:nvCxnSpPr>
        <p:spPr>
          <a:xfrm>
            <a:off x="1447800" y="3990110"/>
            <a:ext cx="8001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5" name="Straight Connector 34"/>
          <p:cNvCxnSpPr>
            <a:endCxn id="39" idx="0"/>
          </p:cNvCxnSpPr>
          <p:nvPr/>
        </p:nvCxnSpPr>
        <p:spPr>
          <a:xfrm flipV="1">
            <a:off x="1042556" y="4996386"/>
            <a:ext cx="652893" cy="7112"/>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6" name="Straight Connector 35"/>
          <p:cNvCxnSpPr/>
          <p:nvPr/>
        </p:nvCxnSpPr>
        <p:spPr>
          <a:xfrm>
            <a:off x="419099" y="5003497"/>
            <a:ext cx="4953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a:off x="533400" y="6061365"/>
            <a:ext cx="661555"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1524000" y="3962400"/>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ed1</a:t>
            </a:r>
            <a:endParaRPr lang="en-US" sz="2400" dirty="0">
              <a:latin typeface="Times New Roman" pitchFamily="18" charset="0"/>
              <a:cs typeface="Times New Roman" pitchFamily="18" charset="0"/>
            </a:endParaRPr>
          </a:p>
        </p:txBody>
      </p:sp>
      <p:sp>
        <p:nvSpPr>
          <p:cNvPr id="39" name="TextBox 38"/>
          <p:cNvSpPr txBox="1"/>
          <p:nvPr/>
        </p:nvSpPr>
        <p:spPr>
          <a:xfrm>
            <a:off x="1104899" y="4996386"/>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ed2</a:t>
            </a:r>
            <a:endParaRPr lang="en-US" sz="2400" dirty="0">
              <a:latin typeface="Times New Roman" pitchFamily="18" charset="0"/>
              <a:cs typeface="Times New Roman" pitchFamily="18" charset="0"/>
            </a:endParaRPr>
          </a:p>
        </p:txBody>
      </p:sp>
      <p:sp>
        <p:nvSpPr>
          <p:cNvPr id="40" name="TextBox 39"/>
          <p:cNvSpPr txBox="1"/>
          <p:nvPr/>
        </p:nvSpPr>
        <p:spPr>
          <a:xfrm>
            <a:off x="604404" y="6076858"/>
            <a:ext cx="1181100" cy="553998"/>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ed1</a:t>
            </a:r>
            <a:endParaRPr lang="en-US" sz="2400" dirty="0">
              <a:latin typeface="Times New Roman" pitchFamily="18" charset="0"/>
              <a:cs typeface="Times New Roman" pitchFamily="18" charset="0"/>
            </a:endParaRPr>
          </a:p>
        </p:txBody>
      </p:sp>
      <p:sp>
        <p:nvSpPr>
          <p:cNvPr id="41" name="TextBox 40"/>
          <p:cNvSpPr txBox="1"/>
          <p:nvPr/>
        </p:nvSpPr>
        <p:spPr>
          <a:xfrm>
            <a:off x="377535" y="4932414"/>
            <a:ext cx="781050"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be</a:t>
            </a:r>
            <a:endParaRPr lang="en-US" sz="2400" dirty="0">
              <a:latin typeface="Times New Roman" pitchFamily="18" charset="0"/>
              <a:cs typeface="Times New Roman" pitchFamily="18" charset="0"/>
            </a:endParaRPr>
          </a:p>
        </p:txBody>
      </p:sp>
      <p:sp>
        <p:nvSpPr>
          <p:cNvPr id="49" name="TextBox 48"/>
          <p:cNvSpPr txBox="1"/>
          <p:nvPr/>
        </p:nvSpPr>
        <p:spPr>
          <a:xfrm>
            <a:off x="3981448" y="1066800"/>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chủ</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
        <p:nvSpPr>
          <p:cNvPr id="50" name="TextBox 49"/>
          <p:cNvSpPr txBox="1"/>
          <p:nvPr/>
        </p:nvSpPr>
        <p:spPr>
          <a:xfrm>
            <a:off x="3810000" y="2022776"/>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bị</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
        <p:nvSpPr>
          <p:cNvPr id="51" name="TextBox 50"/>
          <p:cNvSpPr txBox="1"/>
          <p:nvPr/>
        </p:nvSpPr>
        <p:spPr>
          <a:xfrm>
            <a:off x="3809999" y="3124200"/>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chủ</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
        <p:nvSpPr>
          <p:cNvPr id="52" name="TextBox 51"/>
          <p:cNvSpPr txBox="1"/>
          <p:nvPr/>
        </p:nvSpPr>
        <p:spPr>
          <a:xfrm>
            <a:off x="3803072" y="4065303"/>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chủ</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
        <p:nvSpPr>
          <p:cNvPr id="53" name="TextBox 52"/>
          <p:cNvSpPr txBox="1"/>
          <p:nvPr/>
        </p:nvSpPr>
        <p:spPr>
          <a:xfrm>
            <a:off x="3803072" y="4996386"/>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bị</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
        <p:nvSpPr>
          <p:cNvPr id="54" name="TextBox 53"/>
          <p:cNvSpPr txBox="1"/>
          <p:nvPr/>
        </p:nvSpPr>
        <p:spPr>
          <a:xfrm>
            <a:off x="3837709" y="6056076"/>
            <a:ext cx="3257551" cy="461665"/>
          </a:xfrm>
          <a:prstGeom prst="rect">
            <a:avLst/>
          </a:prstGeom>
          <a:noFill/>
        </p:spPr>
        <p:txBody>
          <a:bodyPr wrap="square" rtlCol="0">
            <a:spAutoFit/>
          </a:bodyPr>
          <a:lstStyle/>
          <a:p>
            <a:r>
              <a:rPr lang="en-US" sz="2400" dirty="0" err="1" smtClean="0">
                <a:solidFill>
                  <a:srgbClr val="000099"/>
                </a:solidFill>
                <a:latin typeface="Times New Roman" pitchFamily="18" charset="0"/>
                <a:cs typeface="Times New Roman" pitchFamily="18" charset="0"/>
              </a:rPr>
              <a:t>Câu</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chủ</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động</a:t>
            </a:r>
            <a:endParaRPr lang="en-US" sz="2400"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414008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500"/>
                                        <p:tgtEl>
                                          <p:spTgt spid="34"/>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500"/>
                                        <p:tgtEl>
                                          <p:spTgt spid="3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500"/>
                                        <p:tgtEl>
                                          <p:spTgt spid="3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500"/>
                                        <p:tgtEl>
                                          <p:spTgt spid="4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36"/>
                                        </p:tgtEl>
                                        <p:attrNameLst>
                                          <p:attrName>style.visibility</p:attrName>
                                        </p:attrNameLst>
                                      </p:cBhvr>
                                      <p:to>
                                        <p:strVal val="visible"/>
                                      </p:to>
                                    </p:set>
                                    <p:animEffect transition="in" filter="fade">
                                      <p:cBhvr>
                                        <p:cTn id="122" dur="500"/>
                                        <p:tgtEl>
                                          <p:spTgt spid="36"/>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1"/>
                                        </p:tgtEl>
                                        <p:attrNameLst>
                                          <p:attrName>style.visibility</p:attrName>
                                        </p:attrNameLst>
                                      </p:cBhvr>
                                      <p:to>
                                        <p:strVal val="visible"/>
                                      </p:to>
                                    </p:set>
                                    <p:animEffect transition="in" filter="fade">
                                      <p:cBhvr>
                                        <p:cTn id="127" dur="500"/>
                                        <p:tgtEl>
                                          <p:spTgt spid="4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9"/>
                                        </p:tgtEl>
                                        <p:attrNameLst>
                                          <p:attrName>style.visibility</p:attrName>
                                        </p:attrNameLst>
                                      </p:cBhvr>
                                      <p:to>
                                        <p:strVal val="visible"/>
                                      </p:to>
                                    </p:set>
                                    <p:animEffect transition="in" filter="fade">
                                      <p:cBhvr>
                                        <p:cTn id="132" dur="500"/>
                                        <p:tgtEl>
                                          <p:spTgt spid="49"/>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50"/>
                                        </p:tgtEl>
                                        <p:attrNameLst>
                                          <p:attrName>style.visibility</p:attrName>
                                        </p:attrNameLst>
                                      </p:cBhvr>
                                      <p:to>
                                        <p:strVal val="visible"/>
                                      </p:to>
                                    </p:set>
                                    <p:animEffect transition="in" filter="fade">
                                      <p:cBhvr>
                                        <p:cTn id="137" dur="500"/>
                                        <p:tgtEl>
                                          <p:spTgt spid="50"/>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500"/>
                                        <p:tgtEl>
                                          <p:spTgt spid="51"/>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52"/>
                                        </p:tgtEl>
                                        <p:attrNameLst>
                                          <p:attrName>style.visibility</p:attrName>
                                        </p:attrNameLst>
                                      </p:cBhvr>
                                      <p:to>
                                        <p:strVal val="visible"/>
                                      </p:to>
                                    </p:set>
                                    <p:animEffect transition="in" filter="fade">
                                      <p:cBhvr>
                                        <p:cTn id="147" dur="500"/>
                                        <p:tgtEl>
                                          <p:spTgt spid="52"/>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fade">
                                      <p:cBhvr>
                                        <p:cTn id="152" dur="500"/>
                                        <p:tgtEl>
                                          <p:spTgt spid="53"/>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fade">
                                      <p:cBhvr>
                                        <p:cTn id="1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3" grpId="0"/>
      <p:bldP spid="16" grpId="0"/>
      <p:bldP spid="25" grpId="0"/>
      <p:bldP spid="26" grpId="0"/>
      <p:bldP spid="27" grpId="0"/>
      <p:bldP spid="28" grpId="0"/>
      <p:bldP spid="29" grpId="0"/>
      <p:bldP spid="30" grpId="0"/>
      <p:bldP spid="31" grpId="0"/>
      <p:bldP spid="32" grpId="0"/>
      <p:bldP spid="33" grpId="0"/>
      <p:bldP spid="38" grpId="0"/>
      <p:bldP spid="39" grpId="0"/>
      <p:bldP spid="40" grpId="0"/>
      <p:bldP spid="41" grpId="0"/>
      <p:bldP spid="49" grpId="0"/>
      <p:bldP spid="50" grpId="0"/>
      <p:bldP spid="51" grpId="0"/>
      <p:bldP spid="52" grpId="0"/>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76727"/>
            <a:ext cx="6705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5" name="TextBox 4"/>
          <p:cNvSpPr txBox="1"/>
          <p:nvPr/>
        </p:nvSpPr>
        <p:spPr>
          <a:xfrm>
            <a:off x="0" y="838392"/>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6" name="TextBox 5"/>
          <p:cNvSpPr txBox="1"/>
          <p:nvPr/>
        </p:nvSpPr>
        <p:spPr>
          <a:xfrm>
            <a:off x="228600" y="1297787"/>
            <a:ext cx="6705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7" name="TextBox 6"/>
          <p:cNvSpPr txBox="1"/>
          <p:nvPr/>
        </p:nvSpPr>
        <p:spPr>
          <a:xfrm>
            <a:off x="0" y="1759452"/>
            <a:ext cx="90678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228600" y="2604228"/>
            <a:ext cx="6705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9" name="TextBox 8"/>
          <p:cNvSpPr txBox="1"/>
          <p:nvPr/>
        </p:nvSpPr>
        <p:spPr>
          <a:xfrm>
            <a:off x="0" y="3065893"/>
            <a:ext cx="9296400" cy="446276"/>
          </a:xfrm>
          <a:prstGeom prst="rect">
            <a:avLst/>
          </a:prstGeom>
          <a:noFill/>
        </p:spPr>
        <p:txBody>
          <a:bodyPr wrap="square" rtlCol="0">
            <a:spAutoFit/>
          </a:bodyPr>
          <a:lstStyle/>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từ</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chỉ</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hành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trong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câu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luôn</a:t>
            </a:r>
            <a:r>
              <a:rPr lang="en-US" sz="2300" dirty="0" smtClean="0">
                <a:latin typeface="Times New Roman" pitchFamily="18" charset="0"/>
                <a:cs typeface="Times New Roman" pitchFamily="18" charset="0"/>
              </a:rPr>
              <a:t> ở </a:t>
            </a:r>
            <a:r>
              <a:rPr lang="en-US" sz="2300" b="1" dirty="0" err="1" smtClean="0">
                <a:solidFill>
                  <a:srgbClr val="FF0000"/>
                </a:solidFill>
                <a:latin typeface="Times New Roman" pitchFamily="18" charset="0"/>
                <a:cs typeface="Times New Roman" pitchFamily="18" charset="0"/>
              </a:rPr>
              <a:t>quá</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khứ</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phân</a:t>
            </a:r>
            <a:r>
              <a:rPr lang="en-US" sz="2300" b="1" dirty="0" smtClean="0">
                <a:solidFill>
                  <a:srgbClr val="FF0000"/>
                </a:solidFill>
                <a:latin typeface="Times New Roman" pitchFamily="18" charset="0"/>
                <a:cs typeface="Times New Roman" pitchFamily="18" charset="0"/>
              </a:rPr>
              <a:t> </a:t>
            </a:r>
            <a:r>
              <a:rPr lang="en-US" sz="2300" b="1" dirty="0" err="1" smtClean="0">
                <a:solidFill>
                  <a:srgbClr val="FF0000"/>
                </a:solidFill>
                <a:latin typeface="Times New Roman" pitchFamily="18" charset="0"/>
                <a:cs typeface="Times New Roman" pitchFamily="18" charset="0"/>
              </a:rPr>
              <a:t>từ</a:t>
            </a:r>
            <a:r>
              <a:rPr lang="en-US" sz="2300" b="1" dirty="0" smtClean="0">
                <a:solidFill>
                  <a:srgbClr val="FF0000"/>
                </a:solidFill>
                <a:latin typeface="Times New Roman" pitchFamily="18" charset="0"/>
                <a:cs typeface="Times New Roman" pitchFamily="18" charset="0"/>
              </a:rPr>
              <a:t>(Ved2)</a:t>
            </a:r>
            <a:endParaRPr lang="en-US" sz="2300" b="1" dirty="0">
              <a:solidFill>
                <a:srgbClr val="FF0000"/>
              </a:solidFill>
              <a:latin typeface="Times New Roman" pitchFamily="18" charset="0"/>
              <a:cs typeface="Times New Roman" pitchFamily="18" charset="0"/>
            </a:endParaRPr>
          </a:p>
        </p:txBody>
      </p:sp>
      <p:sp>
        <p:nvSpPr>
          <p:cNvPr id="10" name="TextBox 9"/>
          <p:cNvSpPr txBox="1"/>
          <p:nvPr/>
        </p:nvSpPr>
        <p:spPr>
          <a:xfrm>
            <a:off x="685799" y="3494498"/>
            <a:ext cx="8375073"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endParaRPr lang="en-US" sz="2400" dirty="0" smtClean="0">
              <a:latin typeface="Times New Roman" pitchFamily="18" charset="0"/>
              <a:cs typeface="Times New Roman" pitchFamily="18" charset="0"/>
            </a:endParaRPr>
          </a:p>
          <a:p>
            <a:r>
              <a:rPr lang="en-US" sz="2400" b="1" dirty="0" smtClean="0">
                <a:solidFill>
                  <a:srgbClr val="FF0000"/>
                </a:solidFill>
                <a:latin typeface="Times New Roman" pitchFamily="18" charset="0"/>
                <a:cs typeface="Times New Roman" pitchFamily="18" charset="0"/>
              </a:rPr>
              <a:t>	visit 		</a:t>
            </a:r>
            <a:r>
              <a:rPr lang="en-US" sz="2400" b="1" dirty="0" smtClean="0">
                <a:solidFill>
                  <a:srgbClr val="FF0000"/>
                </a:solidFill>
                <a:latin typeface="Times New Roman" pitchFamily="18" charset="0"/>
                <a:cs typeface="Times New Roman" pitchFamily="18" charset="0"/>
                <a:sym typeface="Wingdings" pitchFamily="2" charset="2"/>
              </a:rPr>
              <a:t> 	visit</a:t>
            </a:r>
            <a:r>
              <a:rPr lang="en-US" sz="2400" b="1" u="sng" dirty="0" smtClean="0">
                <a:solidFill>
                  <a:srgbClr val="FF0000"/>
                </a:solidFill>
                <a:latin typeface="Times New Roman" pitchFamily="18" charset="0"/>
                <a:cs typeface="Times New Roman" pitchFamily="18" charset="0"/>
                <a:sym typeface="Wingdings" pitchFamily="2" charset="2"/>
              </a:rPr>
              <a:t>ed</a:t>
            </a:r>
          </a:p>
          <a:p>
            <a:r>
              <a:rPr lang="en-US" sz="2400" b="1" dirty="0">
                <a:solidFill>
                  <a:srgbClr val="FF0000"/>
                </a:solidFill>
                <a:latin typeface="Times New Roman" pitchFamily="18" charset="0"/>
                <a:cs typeface="Times New Roman" pitchFamily="18" charset="0"/>
                <a:sym typeface="Wingdings" pitchFamily="2" charset="2"/>
              </a:rPr>
              <a:t>	</a:t>
            </a:r>
            <a:r>
              <a:rPr lang="en-US" sz="2400" b="1" dirty="0" smtClean="0">
                <a:solidFill>
                  <a:srgbClr val="FF0000"/>
                </a:solidFill>
                <a:latin typeface="Times New Roman" pitchFamily="18" charset="0"/>
                <a:cs typeface="Times New Roman" pitchFamily="18" charset="0"/>
                <a:sym typeface="Wingdings" pitchFamily="2" charset="2"/>
              </a:rPr>
              <a:t>play		 	play</a:t>
            </a:r>
            <a:r>
              <a:rPr lang="en-US" sz="2400" b="1" u="sng" dirty="0" smtClean="0">
                <a:solidFill>
                  <a:srgbClr val="FF0000"/>
                </a:solidFill>
                <a:latin typeface="Times New Roman" pitchFamily="18" charset="0"/>
                <a:cs typeface="Times New Roman" pitchFamily="18" charset="0"/>
                <a:sym typeface="Wingdings" pitchFamily="2" charset="2"/>
              </a:rPr>
              <a:t>ed</a:t>
            </a:r>
            <a:endParaRPr lang="en-US" sz="2400" b="1" u="sng" dirty="0">
              <a:solidFill>
                <a:srgbClr val="FF0000"/>
              </a:solidFill>
              <a:latin typeface="Times New Roman" pitchFamily="18" charset="0"/>
              <a:cs typeface="Times New Roman" pitchFamily="18" charset="0"/>
            </a:endParaRPr>
          </a:p>
        </p:txBody>
      </p:sp>
      <p:sp>
        <p:nvSpPr>
          <p:cNvPr id="11" name="TextBox 10"/>
          <p:cNvSpPr txBox="1"/>
          <p:nvPr/>
        </p:nvSpPr>
        <p:spPr>
          <a:xfrm>
            <a:off x="685798" y="4692963"/>
            <a:ext cx="8375073" cy="1938992"/>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cột</a:t>
            </a:r>
            <a:r>
              <a:rPr lang="en-US" sz="2400" dirty="0" smtClean="0">
                <a:latin typeface="Times New Roman" pitchFamily="18" charset="0"/>
                <a:cs typeface="Times New Roman" pitchFamily="18" charset="0"/>
              </a:rPr>
              <a:t> 3(past participle)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tắc</a:t>
            </a:r>
            <a:endParaRPr lang="en-US" sz="2400" dirty="0" smtClean="0">
              <a:latin typeface="Times New Roman" pitchFamily="18" charset="0"/>
              <a:cs typeface="Times New Roman" pitchFamily="18" charset="0"/>
            </a:endParaRPr>
          </a:p>
          <a:p>
            <a:r>
              <a:rPr lang="en-US" sz="2400" b="1" dirty="0" smtClean="0">
                <a:solidFill>
                  <a:srgbClr val="FF0000"/>
                </a:solidFill>
                <a:latin typeface="Times New Roman" pitchFamily="18" charset="0"/>
                <a:cs typeface="Times New Roman" pitchFamily="18" charset="0"/>
              </a:rPr>
              <a:t>	write 		</a:t>
            </a:r>
            <a:r>
              <a:rPr lang="en-US" sz="2400" b="1" dirty="0" smtClean="0">
                <a:solidFill>
                  <a:srgbClr val="FF0000"/>
                </a:solidFill>
                <a:latin typeface="Times New Roman" pitchFamily="18" charset="0"/>
                <a:cs typeface="Times New Roman" pitchFamily="18" charset="0"/>
                <a:sym typeface="Wingdings" pitchFamily="2" charset="2"/>
              </a:rPr>
              <a:t> 	written</a:t>
            </a:r>
            <a:endParaRPr lang="en-US" sz="2400" b="1" u="sng" dirty="0" smtClean="0">
              <a:solidFill>
                <a:srgbClr val="FF0000"/>
              </a:solidFill>
              <a:latin typeface="Times New Roman" pitchFamily="18" charset="0"/>
              <a:cs typeface="Times New Roman" pitchFamily="18" charset="0"/>
              <a:sym typeface="Wingdings" pitchFamily="2" charset="2"/>
            </a:endParaRPr>
          </a:p>
          <a:p>
            <a:r>
              <a:rPr lang="en-US" sz="2400" b="1" dirty="0">
                <a:solidFill>
                  <a:srgbClr val="FF0000"/>
                </a:solidFill>
                <a:latin typeface="Times New Roman" pitchFamily="18" charset="0"/>
                <a:cs typeface="Times New Roman" pitchFamily="18" charset="0"/>
                <a:sym typeface="Wingdings" pitchFamily="2" charset="2"/>
              </a:rPr>
              <a:t>	</a:t>
            </a:r>
            <a:r>
              <a:rPr lang="en-US" sz="2400" b="1" dirty="0" smtClean="0">
                <a:solidFill>
                  <a:srgbClr val="FF0000"/>
                </a:solidFill>
                <a:latin typeface="Times New Roman" pitchFamily="18" charset="0"/>
                <a:cs typeface="Times New Roman" pitchFamily="18" charset="0"/>
                <a:sym typeface="Wingdings" pitchFamily="2" charset="2"/>
              </a:rPr>
              <a:t>see		 	seen</a:t>
            </a:r>
          </a:p>
          <a:p>
            <a:r>
              <a:rPr lang="en-US" sz="2400" b="1" dirty="0">
                <a:solidFill>
                  <a:srgbClr val="FF0000"/>
                </a:solidFill>
                <a:latin typeface="Times New Roman" pitchFamily="18" charset="0"/>
                <a:cs typeface="Times New Roman" pitchFamily="18" charset="0"/>
                <a:sym typeface="Wingdings" pitchFamily="2" charset="2"/>
              </a:rPr>
              <a:t>	</a:t>
            </a:r>
            <a:r>
              <a:rPr lang="en-US" sz="2400" b="1" dirty="0" smtClean="0">
                <a:solidFill>
                  <a:srgbClr val="FF0000"/>
                </a:solidFill>
                <a:latin typeface="Times New Roman" pitchFamily="18" charset="0"/>
                <a:cs typeface="Times New Roman" pitchFamily="18" charset="0"/>
                <a:sym typeface="Wingdings" pitchFamily="2" charset="2"/>
              </a:rPr>
              <a:t>be		 	been</a:t>
            </a:r>
            <a:endParaRPr lang="en-US" sz="2400" b="1" dirty="0">
              <a:solidFill>
                <a:srgbClr val="FF0000"/>
              </a:solidFill>
              <a:latin typeface="Times New Roman" pitchFamily="18" charset="0"/>
              <a:cs typeface="Times New Roman" pitchFamily="18" charset="0"/>
            </a:endParaRPr>
          </a:p>
        </p:txBody>
      </p:sp>
      <p:sp>
        <p:nvSpPr>
          <p:cNvPr id="12" name="TextBox 1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PASSIVE VOICE</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6332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76727"/>
            <a:ext cx="883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(Ved2)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‘to be’</a:t>
            </a:r>
            <a:endParaRPr lang="en-US" sz="2400" dirty="0">
              <a:latin typeface="Times New Roman" pitchFamily="18" charset="0"/>
              <a:cs typeface="Times New Roman" pitchFamily="18" charset="0"/>
            </a:endParaRPr>
          </a:p>
        </p:txBody>
      </p:sp>
      <p:sp>
        <p:nvSpPr>
          <p:cNvPr id="5" name="TextBox 4"/>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PASSIVE VOICE</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0" y="838392"/>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chia ở </a:t>
            </a:r>
            <a:r>
              <a:rPr lang="en-US" sz="2400" dirty="0" err="1" smtClean="0">
                <a:latin typeface="Times New Roman" pitchFamily="18" charset="0"/>
                <a:cs typeface="Times New Roman" pitchFamily="18" charset="0"/>
              </a:rPr>
              <a:t>trợ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‘to be’.</a:t>
            </a:r>
            <a:endParaRPr lang="en-US" sz="2400" dirty="0">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14168775"/>
              </p:ext>
            </p:extLst>
          </p:nvPr>
        </p:nvGraphicFramePr>
        <p:xfrm>
          <a:off x="457200" y="1397000"/>
          <a:ext cx="8534400" cy="5120640"/>
        </p:xfrm>
        <a:graphic>
          <a:graphicData uri="http://schemas.openxmlformats.org/drawingml/2006/table">
            <a:tbl>
              <a:tblPr firstRow="1" bandRow="1">
                <a:tableStyleId>{5C22544A-7EE6-4342-B048-85BDC9FD1C3A}</a:tableStyleId>
              </a:tblPr>
              <a:tblGrid>
                <a:gridCol w="3810000"/>
                <a:gridCol w="4724400"/>
              </a:tblGrid>
              <a:tr h="370840">
                <a:tc>
                  <a:txBody>
                    <a:bodyPr/>
                    <a:lstStyle/>
                    <a:p>
                      <a:pPr algn="ctr"/>
                      <a:r>
                        <a:rPr lang="en-US" sz="2400" dirty="0" smtClean="0">
                          <a:solidFill>
                            <a:schemeClr val="tx1"/>
                          </a:solidFill>
                          <a:latin typeface="Times New Roman" pitchFamily="18" charset="0"/>
                          <a:cs typeface="Times New Roman" pitchFamily="18" charset="0"/>
                        </a:rPr>
                        <a:t>Tenses</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pPr algn="ctr"/>
                      <a:r>
                        <a:rPr lang="en-US" sz="2400" dirty="0" smtClean="0">
                          <a:solidFill>
                            <a:schemeClr val="tx1"/>
                          </a:solidFill>
                          <a:latin typeface="Times New Roman" pitchFamily="18" charset="0"/>
                          <a:cs typeface="Times New Roman" pitchFamily="18" charset="0"/>
                        </a:rPr>
                        <a:t>To be</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r>
              <a:tr h="370840">
                <a:tc>
                  <a:txBody>
                    <a:bodyPr/>
                    <a:lstStyle/>
                    <a:p>
                      <a:r>
                        <a:rPr lang="en-US" sz="2400" dirty="0" smtClean="0">
                          <a:solidFill>
                            <a:schemeClr val="tx1"/>
                          </a:solidFill>
                          <a:latin typeface="Times New Roman" pitchFamily="18" charset="0"/>
                          <a:cs typeface="Times New Roman" pitchFamily="18" charset="0"/>
                        </a:rPr>
                        <a:t>1. </a:t>
                      </a:r>
                      <a:r>
                        <a:rPr lang="en-US" sz="2400" dirty="0" err="1" smtClean="0">
                          <a:solidFill>
                            <a:schemeClr val="tx1"/>
                          </a:solidFill>
                          <a:latin typeface="Times New Roman" pitchFamily="18" charset="0"/>
                          <a:cs typeface="Times New Roman" pitchFamily="18" charset="0"/>
                        </a:rPr>
                        <a:t>Hiện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tại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đơn</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chemeClr val="tx1"/>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2.</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Hiện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tại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tiếp</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diễn</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rgbClr val="FF0000"/>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3. </a:t>
                      </a:r>
                      <a:r>
                        <a:rPr lang="en-US" sz="2400" dirty="0" err="1" smtClean="0">
                          <a:solidFill>
                            <a:schemeClr val="tx1"/>
                          </a:solidFill>
                          <a:latin typeface="Times New Roman" pitchFamily="18" charset="0"/>
                          <a:cs typeface="Times New Roman" pitchFamily="18" charset="0"/>
                        </a:rPr>
                        <a:t>Hiện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tại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hoàn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thành</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rgbClr val="FF0000"/>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4. </a:t>
                      </a:r>
                      <a:r>
                        <a:rPr lang="en-US" sz="2400" dirty="0" err="1" smtClean="0">
                          <a:solidFill>
                            <a:schemeClr val="tx1"/>
                          </a:solidFill>
                          <a:latin typeface="Times New Roman" pitchFamily="18" charset="0"/>
                          <a:cs typeface="Times New Roman" pitchFamily="18" charset="0"/>
                        </a:rPr>
                        <a:t>Quá</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khứ</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đơn</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chemeClr val="tx1"/>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5.</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Tương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lai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đơn</a:t>
                      </a:r>
                      <a:r>
                        <a:rPr lang="en-US" sz="2400" baseline="0" dirty="0" smtClean="0">
                          <a:solidFill>
                            <a:schemeClr val="tx1"/>
                          </a:solidFill>
                          <a:latin typeface="Times New Roman" pitchFamily="18" charset="0"/>
                          <a:cs typeface="Times New Roman" pitchFamily="18" charset="0"/>
                        </a:rPr>
                        <a:t>(will)</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rgbClr val="FF0000"/>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6. </a:t>
                      </a:r>
                      <a:r>
                        <a:rPr lang="en-US" sz="2400" dirty="0" err="1" smtClean="0">
                          <a:solidFill>
                            <a:schemeClr val="tx1"/>
                          </a:solidFill>
                          <a:latin typeface="Times New Roman" pitchFamily="18" charset="0"/>
                          <a:cs typeface="Times New Roman" pitchFamily="18" charset="0"/>
                        </a:rPr>
                        <a:t>Tương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lai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dự</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định</a:t>
                      </a:r>
                      <a:r>
                        <a:rPr lang="en-US" sz="2400" baseline="0" dirty="0" smtClean="0">
                          <a:solidFill>
                            <a:schemeClr val="tx1"/>
                          </a:solidFill>
                          <a:latin typeface="Times New Roman" pitchFamily="18" charset="0"/>
                          <a:cs typeface="Times New Roman" pitchFamily="18" charset="0"/>
                        </a:rPr>
                        <a:t>(be going to)</a:t>
                      </a:r>
                      <a:endParaRPr lang="en-US" sz="2400" dirty="0">
                        <a:solidFill>
                          <a:schemeClr val="tx1"/>
                        </a:solidFill>
                        <a:latin typeface="Times New Roman" pitchFamily="18" charset="0"/>
                        <a:cs typeface="Times New Roman" pitchFamily="18" charset="0"/>
                      </a:endParaRPr>
                    </a:p>
                  </a:txBody>
                  <a:tcPr/>
                </a:tc>
                <a:tc>
                  <a:txBody>
                    <a:bodyPr/>
                    <a:lstStyle/>
                    <a:p>
                      <a:endParaRPr lang="en-US" sz="2400" dirty="0">
                        <a:solidFill>
                          <a:srgbClr val="FF0000"/>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7. Modal verbs:</a:t>
                      </a:r>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would</a:t>
                      </a:r>
                    </a:p>
                    <a:p>
                      <a:r>
                        <a:rPr lang="en-US" sz="2400" dirty="0" smtClean="0">
                          <a:solidFill>
                            <a:schemeClr val="tx1"/>
                          </a:solidFill>
                          <a:latin typeface="Times New Roman" pitchFamily="18" charset="0"/>
                          <a:cs typeface="Times New Roman" pitchFamily="18" charset="0"/>
                        </a:rPr>
                        <a:t>		   can</a:t>
                      </a:r>
                    </a:p>
                    <a:p>
                      <a:r>
                        <a:rPr lang="en-US" sz="2400" dirty="0" smtClean="0">
                          <a:solidFill>
                            <a:schemeClr val="tx1"/>
                          </a:solidFill>
                          <a:latin typeface="Times New Roman" pitchFamily="18" charset="0"/>
                          <a:cs typeface="Times New Roman" pitchFamily="18" charset="0"/>
                        </a:rPr>
                        <a:t>		   could</a:t>
                      </a:r>
                    </a:p>
                    <a:p>
                      <a:r>
                        <a:rPr lang="en-US" sz="2400" dirty="0" smtClean="0">
                          <a:solidFill>
                            <a:schemeClr val="tx1"/>
                          </a:solidFill>
                          <a:latin typeface="Times New Roman" pitchFamily="18" charset="0"/>
                          <a:cs typeface="Times New Roman" pitchFamily="18" charset="0"/>
                        </a:rPr>
                        <a:t>		   should</a:t>
                      </a:r>
                      <a:endParaRPr lang="en-US" sz="2400" dirty="0">
                        <a:solidFill>
                          <a:schemeClr val="tx1"/>
                        </a:solidFill>
                        <a:latin typeface="Times New Roman" pitchFamily="18" charset="0"/>
                        <a:cs typeface="Times New Roman" pitchFamily="18" charset="0"/>
                      </a:endParaRPr>
                    </a:p>
                  </a:txBody>
                  <a:tcPr/>
                </a:tc>
                <a:tc>
                  <a:txBody>
                    <a:bodyPr/>
                    <a:lstStyle/>
                    <a:p>
                      <a:r>
                        <a:rPr lang="en-US" sz="2400" dirty="0" smtClean="0">
                          <a:solidFill>
                            <a:schemeClr val="tx1"/>
                          </a:solidFill>
                          <a:latin typeface="Times New Roman" pitchFamily="18" charset="0"/>
                          <a:cs typeface="Times New Roman" pitchFamily="18" charset="0"/>
                        </a:rPr>
                        <a:t> </a:t>
                      </a:r>
                      <a:endParaRPr lang="en-US" sz="2400" dirty="0">
                        <a:solidFill>
                          <a:schemeClr val="tx1"/>
                        </a:solidFill>
                        <a:latin typeface="Times New Roman" pitchFamily="18" charset="0"/>
                        <a:cs typeface="Times New Roman" pitchFamily="18" charset="0"/>
                      </a:endParaRPr>
                    </a:p>
                  </a:txBody>
                  <a:tcPr/>
                </a:tc>
              </a:tr>
            </a:tbl>
          </a:graphicData>
        </a:graphic>
      </p:graphicFrame>
      <p:sp>
        <p:nvSpPr>
          <p:cNvPr id="3" name="Right Brace 2"/>
          <p:cNvSpPr/>
          <p:nvPr/>
        </p:nvSpPr>
        <p:spPr>
          <a:xfrm>
            <a:off x="7162800" y="2057400"/>
            <a:ext cx="381000" cy="4267200"/>
          </a:xfrm>
          <a:prstGeom prst="rightBrace">
            <a:avLst/>
          </a:prstGeom>
          <a:ln w="38100">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7620000" y="2971800"/>
            <a:ext cx="1752600" cy="830997"/>
          </a:xfrm>
          <a:prstGeom prst="rect">
            <a:avLst/>
          </a:prstGeom>
          <a:noFill/>
        </p:spPr>
        <p:txBody>
          <a:bodyPr wrap="square" rtlCol="0">
            <a:spAutoFit/>
          </a:bodyPr>
          <a:lstStyle/>
          <a:p>
            <a:r>
              <a:rPr lang="en-US" sz="4800" dirty="0" smtClean="0">
                <a:solidFill>
                  <a:srgbClr val="FF0000"/>
                </a:solidFill>
                <a:latin typeface="Times New Roman" pitchFamily="18" charset="0"/>
                <a:cs typeface="Times New Roman" pitchFamily="18" charset="0"/>
              </a:rPr>
              <a:t>V</a:t>
            </a:r>
            <a:r>
              <a:rPr lang="en-US" sz="4400" baseline="-25000" dirty="0" smtClean="0">
                <a:solidFill>
                  <a:srgbClr val="FF0000"/>
                </a:solidFill>
                <a:latin typeface="Times New Roman" pitchFamily="18" charset="0"/>
                <a:cs typeface="Times New Roman" pitchFamily="18" charset="0"/>
              </a:rPr>
              <a:t>ed2</a:t>
            </a:r>
            <a:endParaRPr lang="en-US" sz="4400" dirty="0">
              <a:solidFill>
                <a:srgbClr val="FF0000"/>
              </a:solidFill>
              <a:latin typeface="Times New Roman" pitchFamily="18" charset="0"/>
              <a:cs typeface="Times New Roman" pitchFamily="18" charset="0"/>
            </a:endParaRPr>
          </a:p>
        </p:txBody>
      </p:sp>
      <p:sp>
        <p:nvSpPr>
          <p:cNvPr id="7" name="TextBox 6"/>
          <p:cNvSpPr txBox="1"/>
          <p:nvPr/>
        </p:nvSpPr>
        <p:spPr>
          <a:xfrm>
            <a:off x="4343400" y="1842655"/>
            <a:ext cx="2590800" cy="461665"/>
          </a:xfrm>
          <a:prstGeom prst="rect">
            <a:avLst/>
          </a:prstGeom>
          <a:noFill/>
        </p:spPr>
        <p:txBody>
          <a:bodyPr wrap="square" rtlCol="0">
            <a:spAutoFit/>
          </a:bodyPr>
          <a:lstStyle/>
          <a:p>
            <a:r>
              <a:rPr lang="en-US" sz="2400" dirty="0">
                <a:latin typeface="Times New Roman" pitchFamily="18" charset="0"/>
                <a:cs typeface="Times New Roman" pitchFamily="18" charset="0"/>
              </a:rPr>
              <a:t> am / is / are </a:t>
            </a:r>
          </a:p>
        </p:txBody>
      </p:sp>
      <p:sp>
        <p:nvSpPr>
          <p:cNvPr id="9" name="TextBox 8"/>
          <p:cNvSpPr txBox="1"/>
          <p:nvPr/>
        </p:nvSpPr>
        <p:spPr>
          <a:xfrm>
            <a:off x="4350327" y="2320635"/>
            <a:ext cx="2590800" cy="461665"/>
          </a:xfrm>
          <a:prstGeom prst="rect">
            <a:avLst/>
          </a:prstGeom>
          <a:noFill/>
        </p:spPr>
        <p:txBody>
          <a:bodyPr wrap="square" rtlCol="0">
            <a:spAutoFit/>
          </a:bodyPr>
          <a:lstStyle/>
          <a:p>
            <a:r>
              <a:rPr lang="en-US" sz="2400" dirty="0">
                <a:latin typeface="Times New Roman" pitchFamily="18" charset="0"/>
                <a:cs typeface="Times New Roman" pitchFamily="18" charset="0"/>
              </a:rPr>
              <a:t> am / is / are </a:t>
            </a: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being</a:t>
            </a:r>
            <a:endParaRPr lang="en-US" sz="2400" dirty="0">
              <a:latin typeface="Times New Roman" pitchFamily="18" charset="0"/>
              <a:cs typeface="Times New Roman" pitchFamily="18" charset="0"/>
            </a:endParaRPr>
          </a:p>
        </p:txBody>
      </p:sp>
      <p:sp>
        <p:nvSpPr>
          <p:cNvPr id="10" name="TextBox 9"/>
          <p:cNvSpPr txBox="1"/>
          <p:nvPr/>
        </p:nvSpPr>
        <p:spPr>
          <a:xfrm>
            <a:off x="4419600" y="2784763"/>
            <a:ext cx="2590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have</a:t>
            </a:r>
            <a:r>
              <a:rPr lang="en-US" sz="2400" dirty="0">
                <a:latin typeface="Times New Roman" pitchFamily="18" charset="0"/>
                <a:cs typeface="Times New Roman" pitchFamily="18" charset="0"/>
              </a:rPr>
              <a:t>/ has </a:t>
            </a:r>
            <a:r>
              <a:rPr lang="en-US" sz="2400" dirty="0" smtClean="0">
                <a:solidFill>
                  <a:srgbClr val="FF0000"/>
                </a:solidFill>
                <a:latin typeface="Times New Roman" pitchFamily="18" charset="0"/>
                <a:cs typeface="Times New Roman" pitchFamily="18" charset="0"/>
              </a:rPr>
              <a:t>been</a:t>
            </a:r>
            <a:endParaRPr lang="en-US" sz="2400" dirty="0">
              <a:solidFill>
                <a:srgbClr val="FF0000"/>
              </a:solidFill>
              <a:latin typeface="Times New Roman" pitchFamily="18" charset="0"/>
              <a:cs typeface="Times New Roman" pitchFamily="18" charset="0"/>
            </a:endParaRPr>
          </a:p>
        </p:txBody>
      </p:sp>
      <p:sp>
        <p:nvSpPr>
          <p:cNvPr id="11" name="TextBox 10"/>
          <p:cNvSpPr txBox="1"/>
          <p:nvPr/>
        </p:nvSpPr>
        <p:spPr>
          <a:xfrm>
            <a:off x="4391892" y="3230342"/>
            <a:ext cx="2590800" cy="461665"/>
          </a:xfrm>
          <a:prstGeom prst="rect">
            <a:avLst/>
          </a:prstGeom>
          <a:noFill/>
        </p:spPr>
        <p:txBody>
          <a:bodyPr wrap="square" rtlCol="0">
            <a:spAutoFit/>
          </a:bodyPr>
          <a:lstStyle/>
          <a:p>
            <a:r>
              <a:rPr lang="en-US" sz="2400" dirty="0">
                <a:latin typeface="Times New Roman" pitchFamily="18" charset="0"/>
                <a:cs typeface="Times New Roman" pitchFamily="18" charset="0"/>
              </a:rPr>
              <a:t>was / were</a:t>
            </a:r>
          </a:p>
        </p:txBody>
      </p:sp>
      <p:sp>
        <p:nvSpPr>
          <p:cNvPr id="12" name="TextBox 11"/>
          <p:cNvSpPr txBox="1"/>
          <p:nvPr/>
        </p:nvSpPr>
        <p:spPr>
          <a:xfrm>
            <a:off x="4405748" y="3699165"/>
            <a:ext cx="2590800" cy="461665"/>
          </a:xfrm>
          <a:prstGeom prst="rect">
            <a:avLst/>
          </a:prstGeom>
          <a:noFill/>
        </p:spPr>
        <p:txBody>
          <a:bodyPr wrap="square" rtlCol="0">
            <a:spAutoFit/>
          </a:bodyPr>
          <a:lstStyle/>
          <a:p>
            <a:r>
              <a:rPr lang="en-US" sz="2400" dirty="0">
                <a:latin typeface="Times New Roman" pitchFamily="18" charset="0"/>
                <a:cs typeface="Times New Roman" pitchFamily="18" charset="0"/>
              </a:rPr>
              <a:t>will </a:t>
            </a:r>
            <a:r>
              <a:rPr lang="en-US" sz="2400" dirty="0">
                <a:solidFill>
                  <a:srgbClr val="FF0000"/>
                </a:solidFill>
                <a:latin typeface="Times New Roman" pitchFamily="18" charset="0"/>
                <a:cs typeface="Times New Roman" pitchFamily="18" charset="0"/>
              </a:rPr>
              <a:t>be</a:t>
            </a:r>
          </a:p>
        </p:txBody>
      </p:sp>
      <p:sp>
        <p:nvSpPr>
          <p:cNvPr id="14" name="TextBox 13"/>
          <p:cNvSpPr txBox="1"/>
          <p:nvPr/>
        </p:nvSpPr>
        <p:spPr>
          <a:xfrm>
            <a:off x="4315690" y="4204855"/>
            <a:ext cx="3037609" cy="461665"/>
          </a:xfrm>
          <a:prstGeom prst="rect">
            <a:avLst/>
          </a:prstGeom>
          <a:noFill/>
        </p:spPr>
        <p:txBody>
          <a:bodyPr wrap="square" rtlCol="0">
            <a:spAutoFit/>
          </a:bodyPr>
          <a:lstStyle/>
          <a:p>
            <a:r>
              <a:rPr lang="en-US" sz="2400" dirty="0">
                <a:latin typeface="Times New Roman" pitchFamily="18" charset="0"/>
                <a:cs typeface="Times New Roman" pitchFamily="18" charset="0"/>
              </a:rPr>
              <a:t>am/ is / are </a:t>
            </a:r>
            <a:r>
              <a:rPr lang="en-US" sz="2400" dirty="0" smtClean="0">
                <a:latin typeface="Times New Roman" pitchFamily="18" charset="0"/>
                <a:cs typeface="Times New Roman" pitchFamily="18" charset="0"/>
              </a:rPr>
              <a:t>going to </a:t>
            </a:r>
            <a:r>
              <a:rPr lang="en-US" sz="2400" dirty="0" smtClean="0">
                <a:solidFill>
                  <a:srgbClr val="FF0000"/>
                </a:solidFill>
                <a:latin typeface="Times New Roman" pitchFamily="18" charset="0"/>
                <a:cs typeface="Times New Roman" pitchFamily="18" charset="0"/>
              </a:rPr>
              <a:t>be</a:t>
            </a:r>
            <a:endParaRPr lang="en-US" sz="2400" dirty="0">
              <a:solidFill>
                <a:srgbClr val="FF0000"/>
              </a:solidFill>
              <a:latin typeface="Times New Roman" pitchFamily="18" charset="0"/>
              <a:cs typeface="Times New Roman" pitchFamily="18" charset="0"/>
            </a:endParaRPr>
          </a:p>
        </p:txBody>
      </p:sp>
      <p:sp>
        <p:nvSpPr>
          <p:cNvPr id="15" name="TextBox 14"/>
          <p:cNvSpPr txBox="1"/>
          <p:nvPr/>
        </p:nvSpPr>
        <p:spPr>
          <a:xfrm>
            <a:off x="4308764" y="4959925"/>
            <a:ext cx="2590800" cy="1569660"/>
          </a:xfrm>
          <a:prstGeom prst="rect">
            <a:avLst/>
          </a:prstGeom>
          <a:noFill/>
        </p:spPr>
        <p:txBody>
          <a:bodyPr wrap="square" rtlCol="0">
            <a:spAutoFit/>
          </a:bodyPr>
          <a:lstStyle/>
          <a:p>
            <a:r>
              <a:rPr lang="en-US" sz="2400" dirty="0">
                <a:latin typeface="Times New Roman" pitchFamily="18" charset="0"/>
                <a:cs typeface="Times New Roman" pitchFamily="18" charset="0"/>
              </a:rPr>
              <a:t>would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be</a:t>
            </a:r>
            <a:endParaRPr lang="en-US" sz="2400" dirty="0">
              <a:solidFill>
                <a:srgbClr val="FF0000"/>
              </a:solidFill>
              <a:latin typeface="Times New Roman" pitchFamily="18" charset="0"/>
              <a:cs typeface="Times New Roman" pitchFamily="18" charset="0"/>
            </a:endParaRPr>
          </a:p>
          <a:p>
            <a:r>
              <a:rPr lang="en-US" sz="2400" dirty="0">
                <a:latin typeface="Times New Roman" pitchFamily="18" charset="0"/>
                <a:cs typeface="Times New Roman" pitchFamily="18" charset="0"/>
              </a:rPr>
              <a:t> can 	</a:t>
            </a:r>
            <a:r>
              <a:rPr lang="en-US" sz="2400" dirty="0">
                <a:solidFill>
                  <a:srgbClr val="FF0000"/>
                </a:solidFill>
                <a:latin typeface="Times New Roman" pitchFamily="18" charset="0"/>
                <a:cs typeface="Times New Roman" pitchFamily="18" charset="0"/>
              </a:rPr>
              <a:t>be</a:t>
            </a:r>
          </a:p>
          <a:p>
            <a:r>
              <a:rPr lang="en-US" sz="2400" dirty="0">
                <a:latin typeface="Times New Roman" pitchFamily="18" charset="0"/>
                <a:cs typeface="Times New Roman" pitchFamily="18" charset="0"/>
              </a:rPr>
              <a:t> could 	</a:t>
            </a:r>
            <a:r>
              <a:rPr lang="en-US" sz="2400" dirty="0">
                <a:solidFill>
                  <a:srgbClr val="FF0000"/>
                </a:solidFill>
                <a:latin typeface="Times New Roman" pitchFamily="18" charset="0"/>
                <a:cs typeface="Times New Roman" pitchFamily="18" charset="0"/>
              </a:rPr>
              <a:t>be</a:t>
            </a:r>
          </a:p>
          <a:p>
            <a:r>
              <a:rPr lang="en-US" sz="2400" dirty="0">
                <a:latin typeface="Times New Roman" pitchFamily="18" charset="0"/>
                <a:cs typeface="Times New Roman" pitchFamily="18" charset="0"/>
              </a:rPr>
              <a:t> should </a:t>
            </a:r>
            <a:r>
              <a:rPr lang="en-US" sz="2400" dirty="0" smtClean="0">
                <a:solidFill>
                  <a:srgbClr val="FF0000"/>
                </a:solidFill>
                <a:latin typeface="Times New Roman" pitchFamily="18" charset="0"/>
                <a:cs typeface="Times New Roman" pitchFamily="18" charset="0"/>
              </a:rPr>
              <a:t>be</a:t>
            </a:r>
            <a:endParaRPr lang="en-US" sz="2400" dirty="0">
              <a:latin typeface="Times New Roman" pitchFamily="18" charset="0"/>
              <a:cs typeface="Times New Roman" pitchFamily="18" charset="0"/>
            </a:endParaRPr>
          </a:p>
        </p:txBody>
      </p:sp>
      <p:sp>
        <p:nvSpPr>
          <p:cNvPr id="8" name="5-Point Star 7">
            <a:hlinkClick r:id="rId2" action="ppaction://hlinksldjump"/>
          </p:cNvPr>
          <p:cNvSpPr/>
          <p:nvPr/>
        </p:nvSpPr>
        <p:spPr>
          <a:xfrm>
            <a:off x="8496300" y="0"/>
            <a:ext cx="571500" cy="4470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26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3" grpId="0" animBg="1"/>
      <p:bldP spid="13" grpId="0"/>
      <p:bldP spid="7" grpId="0"/>
      <p:bldP spid="9" grpId="0"/>
      <p:bldP spid="10" grpId="0"/>
      <p:bldP spid="11" grpId="0"/>
      <p:bldP spid="12"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938644" y="457200"/>
            <a:ext cx="5867400" cy="461665"/>
          </a:xfrm>
          <a:prstGeom prst="rect">
            <a:avLst/>
          </a:prstGeom>
        </p:spPr>
        <p:txBody>
          <a:bodyPr wrap="square">
            <a:spAutoFit/>
          </a:bodyPr>
          <a:lstStyle/>
          <a:p>
            <a:r>
              <a:rPr lang="en-US" sz="2400" b="1" dirty="0">
                <a:solidFill>
                  <a:srgbClr val="FF0000"/>
                </a:solidFill>
                <a:latin typeface="Times New Roman" pitchFamily="18" charset="0"/>
                <a:cs typeface="Times New Roman" pitchFamily="18" charset="0"/>
              </a:rPr>
              <a:t>PART B. VOCABULARY </a:t>
            </a:r>
            <a:r>
              <a:rPr lang="en-US" sz="2400" b="1" dirty="0">
                <a:latin typeface="Times New Roman" pitchFamily="18" charset="0"/>
                <a:cs typeface="Times New Roman" pitchFamily="18" charset="0"/>
              </a:rPr>
              <a:t>&amp; GRAMMAR </a:t>
            </a:r>
            <a:endParaRPr lang="en-US" sz="2400" dirty="0">
              <a:latin typeface="Times New Roman" pitchFamily="18" charset="0"/>
              <a:cs typeface="Times New Roman" pitchFamily="18" charset="0"/>
            </a:endParaRPr>
          </a:p>
        </p:txBody>
      </p:sp>
      <p:sp>
        <p:nvSpPr>
          <p:cNvPr id="4" name="Rectangle 3"/>
          <p:cNvSpPr/>
          <p:nvPr/>
        </p:nvSpPr>
        <p:spPr>
          <a:xfrm>
            <a:off x="917862" y="8418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19200"/>
            <a:ext cx="9144000" cy="5293757"/>
          </a:xfrm>
          <a:prstGeom prst="rect">
            <a:avLst/>
          </a:prstGeom>
          <a:noFill/>
        </p:spPr>
        <p:txBody>
          <a:bodyPr wrap="square" rtlCol="0">
            <a:spAutoFit/>
          </a:bodyPr>
          <a:lstStyle/>
          <a:p>
            <a:pPr>
              <a:spcBef>
                <a:spcPts val="300"/>
              </a:spcBef>
              <a:spcAft>
                <a:spcPts val="300"/>
              </a:spcAft>
            </a:pPr>
            <a:r>
              <a:rPr lang="en-US" sz="2400" dirty="0">
                <a:latin typeface="Times New Roman" pitchFamily="18" charset="0"/>
                <a:cs typeface="Times New Roman" pitchFamily="18" charset="0"/>
              </a:rPr>
              <a:t>17.  There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 bus station in the city </a:t>
            </a:r>
            <a:r>
              <a:rPr lang="en-US" sz="2400" dirty="0" err="1">
                <a:latin typeface="Times New Roman" pitchFamily="18" charset="0"/>
                <a:cs typeface="Times New Roman" pitchFamily="18" charset="0"/>
              </a:rPr>
              <a:t>centre</a:t>
            </a:r>
            <a:r>
              <a:rPr lang="en-US" sz="2400" dirty="0">
                <a:latin typeface="Times New Roman" pitchFamily="18" charset="0"/>
                <a:cs typeface="Times New Roman" pitchFamily="18" charset="0"/>
              </a:rPr>
              <a:t>, but it has been moved to the suburbs.</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used to be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used to have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use to have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were</a:t>
            </a:r>
          </a:p>
          <a:p>
            <a:pPr>
              <a:spcBef>
                <a:spcPts val="300"/>
              </a:spcBef>
              <a:spcAft>
                <a:spcPts val="300"/>
              </a:spcAft>
            </a:pPr>
            <a:r>
              <a:rPr lang="en-US" sz="2400" dirty="0">
                <a:latin typeface="Times New Roman" pitchFamily="18" charset="0"/>
                <a:cs typeface="Times New Roman" pitchFamily="18" charset="0"/>
              </a:rPr>
              <a:t>18. I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marbles when I was young, but now I didn’t.</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play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used to play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have </a:t>
            </a:r>
            <a:r>
              <a:rPr lang="en-US" sz="2400" dirty="0" smtClean="0">
                <a:latin typeface="Times New Roman" pitchFamily="18" charset="0"/>
                <a:cs typeface="Times New Roman" pitchFamily="18" charset="0"/>
              </a:rPr>
              <a:t>played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didn’t use to play</a:t>
            </a:r>
          </a:p>
          <a:p>
            <a:pPr>
              <a:spcBef>
                <a:spcPts val="300"/>
              </a:spcBef>
              <a:spcAft>
                <a:spcPts val="300"/>
              </a:spcAft>
            </a:pPr>
            <a:r>
              <a:rPr lang="en-US" sz="2400" dirty="0">
                <a:latin typeface="Times New Roman" pitchFamily="18" charset="0"/>
                <a:cs typeface="Times New Roman" pitchFamily="18" charset="0"/>
              </a:rPr>
              <a:t>19.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it from your house to the nearest bus stop?” </a:t>
            </a:r>
            <a:endParaRPr lang="en-US" sz="2400" dirty="0" smtClean="0">
              <a:latin typeface="Times New Roman" pitchFamily="18" charset="0"/>
              <a:cs typeface="Times New Roman" pitchFamily="18" charset="0"/>
            </a:endParaRPr>
          </a:p>
          <a:p>
            <a:pPr>
              <a:spcBef>
                <a:spcPts val="300"/>
              </a:spcBef>
              <a:spcAft>
                <a:spcPts val="300"/>
              </a:spcAft>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“About 50 </a:t>
            </a:r>
            <a:r>
              <a:rPr lang="en-US" sz="2400" dirty="0" err="1">
                <a:latin typeface="Times New Roman" pitchFamily="18" charset="0"/>
                <a:cs typeface="Times New Roman" pitchFamily="18" charset="0"/>
              </a:rPr>
              <a:t>metres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far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How long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often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How much</a:t>
            </a:r>
          </a:p>
          <a:p>
            <a:pPr>
              <a:spcBef>
                <a:spcPts val="300"/>
              </a:spcBef>
              <a:spcAft>
                <a:spcPts val="300"/>
              </a:spcAft>
            </a:pPr>
            <a:r>
              <a:rPr lang="en-US" sz="2400" dirty="0">
                <a:latin typeface="Times New Roman" pitchFamily="18" charset="0"/>
                <a:cs typeface="Times New Roman" pitchFamily="18" charset="0"/>
              </a:rPr>
              <a:t>20. We should </a:t>
            </a:r>
            <a:r>
              <a:rPr lang="en-US" sz="2400"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street </a:t>
            </a:r>
            <a:r>
              <a:rPr lang="en-US" sz="2400" dirty="0">
                <a:latin typeface="Times New Roman" pitchFamily="18" charset="0"/>
                <a:cs typeface="Times New Roman" pitchFamily="18" charset="0"/>
              </a:rPr>
              <a:t>at the zebra crossing.</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walk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walk on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walk through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walk across</a:t>
            </a:r>
          </a:p>
          <a:p>
            <a:pPr>
              <a:spcBef>
                <a:spcPts val="300"/>
              </a:spcBef>
              <a:spcAft>
                <a:spcPts val="300"/>
              </a:spcAft>
            </a:pPr>
            <a:r>
              <a:rPr lang="en-US" sz="2400" dirty="0">
                <a:latin typeface="Times New Roman" pitchFamily="18" charset="0"/>
                <a:cs typeface="Times New Roman" pitchFamily="18" charset="0"/>
              </a:rPr>
              <a:t>21. Drivers have to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your seatbelt whenever they drive.</a:t>
            </a:r>
          </a:p>
          <a:p>
            <a:pPr>
              <a:spcBef>
                <a:spcPts val="300"/>
              </a:spcBef>
              <a:spcAft>
                <a:spcPts val="300"/>
              </a:spcAft>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put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tie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fasten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put </a:t>
            </a:r>
            <a:r>
              <a:rPr lang="en-US" sz="2400" dirty="0" smtClean="0">
                <a:latin typeface="Times New Roman" pitchFamily="18" charset="0"/>
                <a:cs typeface="Times New Roman" pitchFamily="18" charset="0"/>
              </a:rPr>
              <a:t>on</a:t>
            </a:r>
            <a:endParaRPr lang="en-US" sz="2400" dirty="0">
              <a:latin typeface="Times New Roman" pitchFamily="18" charset="0"/>
              <a:cs typeface="Times New Roman" pitchFamily="18" charset="0"/>
            </a:endParaRPr>
          </a:p>
        </p:txBody>
      </p:sp>
      <p:sp>
        <p:nvSpPr>
          <p:cNvPr id="7" name="Oval 6"/>
          <p:cNvSpPr/>
          <p:nvPr/>
        </p:nvSpPr>
        <p:spPr>
          <a:xfrm>
            <a:off x="-32906" y="2050473"/>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14500" y="28956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4281714"/>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324599" y="5140036"/>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84862" y="6055757"/>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73331" y="1219200"/>
            <a:ext cx="758538"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 be</a:t>
            </a:r>
            <a:endParaRPr lang="en-US" sz="2400" b="1" dirty="0">
              <a:solidFill>
                <a:srgbClr val="FF0000"/>
              </a:solidFill>
              <a:latin typeface="Times New Roman" pitchFamily="18" charset="0"/>
              <a:cs typeface="Times New Roman" pitchFamily="18" charset="0"/>
            </a:endParaRPr>
          </a:p>
        </p:txBody>
      </p:sp>
      <p:sp>
        <p:nvSpPr>
          <p:cNvPr id="16" name="TextBox 15"/>
          <p:cNvSpPr txBox="1"/>
          <p:nvPr/>
        </p:nvSpPr>
        <p:spPr>
          <a:xfrm>
            <a:off x="1981200" y="1579648"/>
            <a:ext cx="3953742"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there is/are = have/has</a:t>
            </a:r>
            <a:endParaRPr lang="en-US" sz="2400" b="1" dirty="0">
              <a:solidFill>
                <a:srgbClr val="FF0000"/>
              </a:solidFill>
              <a:latin typeface="Times New Roman" pitchFamily="18" charset="0"/>
              <a:cs typeface="Times New Roman" pitchFamily="18" charset="0"/>
            </a:endParaRPr>
          </a:p>
        </p:txBody>
      </p:sp>
      <p:sp>
        <p:nvSpPr>
          <p:cNvPr id="17" name="TextBox 16"/>
          <p:cNvSpPr txBox="1"/>
          <p:nvPr/>
        </p:nvSpPr>
        <p:spPr>
          <a:xfrm>
            <a:off x="5334000" y="1593504"/>
            <a:ext cx="2206338" cy="461665"/>
          </a:xfrm>
          <a:prstGeom prst="rect">
            <a:avLst/>
          </a:prstGeom>
          <a:noFill/>
          <a:ln>
            <a:solidFill>
              <a:schemeClr val="accent1"/>
            </a:solidFill>
          </a:ln>
        </p:spPr>
        <p:txBody>
          <a:bodyPr wrap="square" rtlCol="0">
            <a:spAutoFit/>
          </a:bodyPr>
          <a:lstStyle/>
          <a:p>
            <a:r>
              <a:rPr lang="en-US" sz="2400" b="1" dirty="0" smtClean="0">
                <a:solidFill>
                  <a:srgbClr val="FF0000"/>
                </a:solidFill>
                <a:latin typeface="Times New Roman" pitchFamily="18" charset="0"/>
                <a:cs typeface="Times New Roman" pitchFamily="18" charset="0"/>
              </a:rPr>
              <a:t>used to + V</a:t>
            </a:r>
            <a:endParaRPr lang="en-US" sz="2400" b="1" dirty="0">
              <a:solidFill>
                <a:srgbClr val="FF0000"/>
              </a:solidFill>
              <a:latin typeface="Times New Roman" pitchFamily="18" charset="0"/>
              <a:cs typeface="Times New Roman" pitchFamily="18" charset="0"/>
            </a:endParaRPr>
          </a:p>
        </p:txBody>
      </p:sp>
      <p:sp>
        <p:nvSpPr>
          <p:cNvPr id="18" name="TextBox 17"/>
          <p:cNvSpPr txBox="1"/>
          <p:nvPr/>
        </p:nvSpPr>
        <p:spPr>
          <a:xfrm>
            <a:off x="3127662" y="3733800"/>
            <a:ext cx="4644738" cy="461665"/>
          </a:xfrm>
          <a:prstGeom prst="rect">
            <a:avLst/>
          </a:prstGeom>
          <a:noFill/>
          <a:ln>
            <a:solidFill>
              <a:schemeClr val="accent1"/>
            </a:solidFill>
          </a:ln>
        </p:spPr>
        <p:txBody>
          <a:bodyPr wrap="square" rtlCol="0">
            <a:spAutoFit/>
          </a:bodyPr>
          <a:lstStyle/>
          <a:p>
            <a:r>
              <a:rPr lang="en-US" sz="2400" b="1" dirty="0" smtClean="0">
                <a:solidFill>
                  <a:srgbClr val="FF0000"/>
                </a:solidFill>
                <a:latin typeface="Times New Roman" pitchFamily="18" charset="0"/>
                <a:cs typeface="Times New Roman" pitchFamily="18" charset="0"/>
              </a:rPr>
              <a:t>How far is it from ____ to ____?</a:t>
            </a:r>
            <a:endParaRPr lang="en-US" sz="2400" b="1" dirty="0">
              <a:solidFill>
                <a:srgbClr val="FF0000"/>
              </a:solidFill>
              <a:latin typeface="Times New Roman" pitchFamily="18" charset="0"/>
              <a:cs typeface="Times New Roman" pitchFamily="18" charset="0"/>
            </a:endParaRPr>
          </a:p>
        </p:txBody>
      </p:sp>
      <p:sp>
        <p:nvSpPr>
          <p:cNvPr id="19" name="TextBox 18"/>
          <p:cNvSpPr txBox="1"/>
          <p:nvPr/>
        </p:nvSpPr>
        <p:spPr>
          <a:xfrm>
            <a:off x="1981200" y="4668981"/>
            <a:ext cx="758538"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 V</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8" grpId="0"/>
      <p:bldP spid="16" grpId="0"/>
      <p:bldP spid="17" grpId="0" animBg="1"/>
      <p:bldP spid="18"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4524315"/>
          </a:xfrm>
          <a:prstGeom prst="rect">
            <a:avLst/>
          </a:prstGeom>
          <a:noFill/>
        </p:spPr>
        <p:txBody>
          <a:bodyPr wrap="square" rtlCol="0">
            <a:spAutoFit/>
          </a:bodyPr>
          <a:lstStyle/>
          <a:p>
            <a:pPr>
              <a:lnSpc>
                <a:spcPct val="150000"/>
              </a:lnSpc>
            </a:pPr>
            <a:r>
              <a:rPr lang="en-US" sz="2400" dirty="0">
                <a:latin typeface="Times New Roman" pitchFamily="18" charset="0"/>
                <a:cs typeface="Times New Roman" pitchFamily="18" charset="0"/>
              </a:rPr>
              <a:t>22. We should wait for the traffic lights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before we cross the street.</a:t>
            </a:r>
          </a:p>
          <a:p>
            <a:pPr>
              <a:lnSpc>
                <a:spcPct val="150000"/>
              </a:lnSpc>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turn green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to turn green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turn yellow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to turn yellow</a:t>
            </a:r>
          </a:p>
          <a:p>
            <a:pPr>
              <a:lnSpc>
                <a:spcPct val="150000"/>
              </a:lnSpc>
            </a:pPr>
            <a:r>
              <a:rPr lang="en-US" sz="2400" dirty="0">
                <a:latin typeface="Times New Roman" pitchFamily="18" charset="0"/>
                <a:cs typeface="Times New Roman" pitchFamily="18" charset="0"/>
              </a:rPr>
              <a:t>23. All of us have to obey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strictly.</a:t>
            </a:r>
          </a:p>
          <a:p>
            <a:pPr>
              <a:lnSpc>
                <a:spcPct val="150000"/>
              </a:lnSpc>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traffic rules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traffic	</a:t>
            </a: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traffic jam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regular</a:t>
            </a:r>
          </a:p>
          <a:p>
            <a:pPr>
              <a:lnSpc>
                <a:spcPct val="150000"/>
              </a:lnSpc>
            </a:pPr>
            <a:r>
              <a:rPr lang="en-US" sz="2400" spc="-30" dirty="0">
                <a:latin typeface="Times New Roman" pitchFamily="18" charset="0"/>
                <a:cs typeface="Times New Roman" pitchFamily="18" charset="0"/>
              </a:rPr>
              <a:t>24. Cyclists and motorists have to wear a </a:t>
            </a:r>
            <a:r>
              <a:rPr lang="en-US" sz="2400" u="sng" spc="-30" dirty="0">
                <a:latin typeface="Times New Roman" pitchFamily="18" charset="0"/>
                <a:cs typeface="Times New Roman" pitchFamily="18" charset="0"/>
              </a:rPr>
              <a:t>	</a:t>
            </a:r>
            <a:r>
              <a:rPr lang="en-US" sz="2400" spc="-30" dirty="0">
                <a:latin typeface="Times New Roman" pitchFamily="18" charset="0"/>
                <a:cs typeface="Times New Roman" pitchFamily="18" charset="0"/>
              </a:rPr>
              <a:t> when they ride a motorbike.</a:t>
            </a:r>
          </a:p>
          <a:p>
            <a:pPr>
              <a:lnSpc>
                <a:spcPct val="150000"/>
              </a:lnSpc>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hard hat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cap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mask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helmet</a:t>
            </a:r>
          </a:p>
          <a:p>
            <a:pPr>
              <a:lnSpc>
                <a:spcPct val="150000"/>
              </a:lnSpc>
            </a:pPr>
            <a:r>
              <a:rPr lang="en-US" sz="2400" dirty="0">
                <a:latin typeface="Times New Roman" pitchFamily="18" charset="0"/>
                <a:cs typeface="Times New Roman" pitchFamily="18" charset="0"/>
              </a:rPr>
              <a:t>25. He forgot to give a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before he turned left and got a ticket.</a:t>
            </a:r>
          </a:p>
          <a:p>
            <a:pPr>
              <a:lnSpc>
                <a:spcPct val="150000"/>
              </a:lnSpc>
            </a:pPr>
            <a:r>
              <a:rPr lang="en-US" sz="2400" b="1" dirty="0" smtClean="0">
                <a:latin typeface="Times New Roman" pitchFamily="18" charset="0"/>
                <a:cs typeface="Times New Roman" pitchFamily="18" charset="0"/>
              </a:rPr>
              <a:t>A</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signal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sign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light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hand</a:t>
            </a:r>
          </a:p>
        </p:txBody>
      </p:sp>
      <p:sp>
        <p:nvSpPr>
          <p:cNvPr id="7" name="Oval 6"/>
          <p:cNvSpPr/>
          <p:nvPr/>
        </p:nvSpPr>
        <p:spPr>
          <a:xfrm>
            <a:off x="1752600" y="184958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947957"/>
            <a:ext cx="469322"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239000" y="40386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039" y="5140035"/>
            <a:ext cx="501361"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TextBox 2"/>
          <p:cNvSpPr txBox="1"/>
          <p:nvPr/>
        </p:nvSpPr>
        <p:spPr>
          <a:xfrm>
            <a:off x="0" y="1371600"/>
            <a:ext cx="9144000" cy="3970318"/>
          </a:xfrm>
          <a:prstGeom prst="rect">
            <a:avLst/>
          </a:prstGeom>
          <a:noFill/>
        </p:spPr>
        <p:txBody>
          <a:bodyPr wrap="square" rtlCol="0">
            <a:spAutoFit/>
          </a:bodyPr>
          <a:lstStyle/>
          <a:p>
            <a:pPr>
              <a:spcBef>
                <a:spcPts val="600"/>
              </a:spcBef>
              <a:spcAft>
                <a:spcPts val="600"/>
              </a:spcAft>
            </a:pPr>
            <a:r>
              <a:rPr lang="en-US" sz="2400" dirty="0" smtClean="0">
                <a:latin typeface="Times New Roman" pitchFamily="18" charset="0"/>
                <a:cs typeface="Times New Roman" pitchFamily="18" charset="0"/>
              </a:rPr>
              <a:t>1</a:t>
            </a:r>
            <a:r>
              <a:rPr lang="en-US" sz="2400" dirty="0">
                <a:latin typeface="Times New Roman" pitchFamily="18" charset="0"/>
                <a:cs typeface="Times New Roman" pitchFamily="18" charset="0"/>
              </a:rPr>
              <a:t>. We are used to (drive) ................. on the left in England.</a:t>
            </a:r>
          </a:p>
          <a:p>
            <a:pPr>
              <a:spcBef>
                <a:spcPts val="600"/>
              </a:spcBef>
              <a:spcAft>
                <a:spcPts val="600"/>
              </a:spcAft>
            </a:pPr>
            <a:r>
              <a:rPr lang="en-US" sz="2400" dirty="0">
                <a:latin typeface="Times New Roman" pitchFamily="18" charset="0"/>
                <a:cs typeface="Times New Roman" pitchFamily="18" charset="0"/>
              </a:rPr>
              <a:t>2. My family (be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 Ho Chi Minh city for several times.</a:t>
            </a:r>
          </a:p>
          <a:p>
            <a:pPr>
              <a:spcBef>
                <a:spcPts val="600"/>
              </a:spcBef>
              <a:spcAft>
                <a:spcPts val="600"/>
              </a:spcAft>
            </a:pPr>
            <a:r>
              <a:rPr lang="en-US" sz="2400" spc="-20" dirty="0">
                <a:latin typeface="Times New Roman" pitchFamily="18" charset="0"/>
                <a:cs typeface="Times New Roman" pitchFamily="18" charset="0"/>
              </a:rPr>
              <a:t>3. By the time you got to the party, </a:t>
            </a:r>
            <a:r>
              <a:rPr lang="en-US" sz="2400" spc="-20" dirty="0" smtClean="0">
                <a:latin typeface="Times New Roman" pitchFamily="18" charset="0"/>
                <a:cs typeface="Times New Roman" pitchFamily="18" charset="0"/>
              </a:rPr>
              <a:t>they(prepare)....................... everything</a:t>
            </a:r>
            <a:r>
              <a:rPr lang="en-US" sz="2400" dirty="0">
                <a:latin typeface="Times New Roman" pitchFamily="18" charset="0"/>
                <a:cs typeface="Times New Roman" pitchFamily="18" charset="0"/>
              </a:rPr>
              <a:t>.</a:t>
            </a:r>
          </a:p>
          <a:p>
            <a:pPr>
              <a:spcBef>
                <a:spcPts val="600"/>
              </a:spcBef>
              <a:spcAft>
                <a:spcPts val="600"/>
              </a:spcAft>
            </a:pPr>
            <a:r>
              <a:rPr lang="en-US" sz="2400" dirty="0">
                <a:latin typeface="Times New Roman" pitchFamily="18" charset="0"/>
                <a:cs typeface="Times New Roman" pitchFamily="18" charset="0"/>
              </a:rPr>
              <a:t>4. I hope she (be)................pretty when she (grow)................... up</a:t>
            </a:r>
          </a:p>
          <a:p>
            <a:pPr>
              <a:spcBef>
                <a:spcPts val="600"/>
              </a:spcBef>
              <a:spcAft>
                <a:spcPts val="600"/>
              </a:spcAft>
            </a:pPr>
            <a:r>
              <a:rPr lang="en-US" sz="2400" dirty="0">
                <a:latin typeface="Times New Roman" pitchFamily="18" charset="0"/>
                <a:cs typeface="Times New Roman" pitchFamily="18" charset="0"/>
              </a:rPr>
              <a:t>5. I wonder what (happen</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there since we(leave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6. George (go).................on holiday every two years.</a:t>
            </a:r>
          </a:p>
          <a:p>
            <a:pPr>
              <a:spcBef>
                <a:spcPts val="600"/>
              </a:spcBef>
              <a:spcAft>
                <a:spcPts val="600"/>
              </a:spcAft>
            </a:pPr>
            <a:r>
              <a:rPr lang="en-US" sz="2400" dirty="0">
                <a:latin typeface="Times New Roman" pitchFamily="18" charset="0"/>
                <a:cs typeface="Times New Roman" pitchFamily="18" charset="0"/>
              </a:rPr>
              <a:t>7. When Queen Victoria (die)...............in 1901, she (reign</a:t>
            </a: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over 60 years.</a:t>
            </a:r>
          </a:p>
        </p:txBody>
      </p:sp>
      <p:sp>
        <p:nvSpPr>
          <p:cNvPr id="4" name="Rectangle 3"/>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pic>
        <p:nvPicPr>
          <p:cNvPr id="5"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888670" y="1295400"/>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driving</a:t>
            </a:r>
            <a:endParaRPr lang="en-US" sz="2600" b="1" dirty="0">
              <a:solidFill>
                <a:srgbClr val="FF0000"/>
              </a:solidFill>
              <a:latin typeface="Times New Roman" pitchFamily="18" charset="0"/>
              <a:cs typeface="Times New Roman" pitchFamily="18" charset="0"/>
            </a:endParaRPr>
          </a:p>
        </p:txBody>
      </p:sp>
      <p:sp>
        <p:nvSpPr>
          <p:cNvPr id="7" name="TextBox 6"/>
          <p:cNvSpPr txBox="1"/>
          <p:nvPr/>
        </p:nvSpPr>
        <p:spPr>
          <a:xfrm>
            <a:off x="5742710" y="2370953"/>
            <a:ext cx="2151784"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had prepared</a:t>
            </a:r>
            <a:endParaRPr lang="en-US" sz="2400" b="1" dirty="0">
              <a:solidFill>
                <a:srgbClr val="FF0000"/>
              </a:solidFill>
              <a:latin typeface="Times New Roman" pitchFamily="18" charset="0"/>
              <a:cs typeface="Times New Roman" pitchFamily="18" charset="0"/>
            </a:endParaRPr>
          </a:p>
        </p:txBody>
      </p:sp>
      <p:sp>
        <p:nvSpPr>
          <p:cNvPr id="8" name="TextBox 7"/>
          <p:cNvSpPr txBox="1"/>
          <p:nvPr/>
        </p:nvSpPr>
        <p:spPr>
          <a:xfrm>
            <a:off x="5971308" y="2831007"/>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grows</a:t>
            </a:r>
            <a:endParaRPr lang="en-US" sz="2600" b="1" dirty="0">
              <a:solidFill>
                <a:srgbClr val="FF0000"/>
              </a:solidFill>
              <a:latin typeface="Times New Roman" pitchFamily="18" charset="0"/>
              <a:cs typeface="Times New Roman" pitchFamily="18" charset="0"/>
            </a:endParaRPr>
          </a:p>
        </p:txBody>
      </p:sp>
      <p:sp>
        <p:nvSpPr>
          <p:cNvPr id="9" name="TextBox 8"/>
          <p:cNvSpPr txBox="1"/>
          <p:nvPr/>
        </p:nvSpPr>
        <p:spPr>
          <a:xfrm>
            <a:off x="1371600" y="3913910"/>
            <a:ext cx="18288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goes</a:t>
            </a:r>
            <a:endParaRPr lang="en-US" sz="2600" b="1" dirty="0">
              <a:solidFill>
                <a:srgbClr val="FF0000"/>
              </a:solidFill>
              <a:latin typeface="Times New Roman" pitchFamily="18" charset="0"/>
              <a:cs typeface="Times New Roman" pitchFamily="18" charset="0"/>
            </a:endParaRPr>
          </a:p>
        </p:txBody>
      </p:sp>
      <p:sp>
        <p:nvSpPr>
          <p:cNvPr id="10" name="TextBox 9"/>
          <p:cNvSpPr txBox="1"/>
          <p:nvPr/>
        </p:nvSpPr>
        <p:spPr>
          <a:xfrm>
            <a:off x="3719076" y="4419600"/>
            <a:ext cx="12954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died</a:t>
            </a:r>
            <a:endParaRPr lang="en-US" sz="2600" b="1" dirty="0">
              <a:solidFill>
                <a:srgbClr val="FF0000"/>
              </a:solidFill>
              <a:latin typeface="Times New Roman" pitchFamily="18" charset="0"/>
              <a:cs typeface="Times New Roman" pitchFamily="18" charset="0"/>
            </a:endParaRPr>
          </a:p>
        </p:txBody>
      </p:sp>
      <p:cxnSp>
        <p:nvCxnSpPr>
          <p:cNvPr id="13" name="Straight Connector 12"/>
          <p:cNvCxnSpPr/>
          <p:nvPr/>
        </p:nvCxnSpPr>
        <p:spPr>
          <a:xfrm flipV="1">
            <a:off x="914400" y="1787843"/>
            <a:ext cx="12954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V="1">
            <a:off x="419100" y="2821831"/>
            <a:ext cx="3619500" cy="1835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2251365" y="2831008"/>
            <a:ext cx="1115293" cy="492443"/>
          </a:xfrm>
          <a:prstGeom prst="rect">
            <a:avLst/>
          </a:prstGeom>
          <a:noFill/>
        </p:spPr>
        <p:txBody>
          <a:bodyPr wrap="square" rtlCol="0">
            <a:spAutoFit/>
          </a:bodyPr>
          <a:lstStyle/>
          <a:p>
            <a:pPr algn="ctr"/>
            <a:r>
              <a:rPr lang="en-US" sz="2600" b="1" dirty="0">
                <a:solidFill>
                  <a:srgbClr val="FF0000"/>
                </a:solidFill>
                <a:latin typeface="Times New Roman" pitchFamily="18" charset="0"/>
                <a:cs typeface="Times New Roman" pitchFamily="18" charset="0"/>
              </a:rPr>
              <a:t>w</a:t>
            </a:r>
            <a:r>
              <a:rPr lang="en-US" sz="2600" b="1" dirty="0" smtClean="0">
                <a:solidFill>
                  <a:srgbClr val="FF0000"/>
                </a:solidFill>
                <a:latin typeface="Times New Roman" pitchFamily="18" charset="0"/>
                <a:cs typeface="Times New Roman" pitchFamily="18" charset="0"/>
              </a:rPr>
              <a:t>ill be</a:t>
            </a:r>
            <a:endParaRPr lang="en-US" sz="2600" b="1" dirty="0">
              <a:solidFill>
                <a:srgbClr val="FF0000"/>
              </a:solidFill>
              <a:latin typeface="Times New Roman" pitchFamily="18" charset="0"/>
              <a:cs typeface="Times New Roman" pitchFamily="18" charset="0"/>
            </a:endParaRPr>
          </a:p>
        </p:txBody>
      </p:sp>
      <p:cxnSp>
        <p:nvCxnSpPr>
          <p:cNvPr id="21" name="Straight Connector 20"/>
          <p:cNvCxnSpPr/>
          <p:nvPr/>
        </p:nvCxnSpPr>
        <p:spPr>
          <a:xfrm>
            <a:off x="4572000" y="4392499"/>
            <a:ext cx="177337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609600" y="3337306"/>
            <a:ext cx="57843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0" y="914400"/>
            <a:ext cx="8991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III. Put the verbs in brackets in the correct tenses or forms: </a:t>
            </a:r>
          </a:p>
        </p:txBody>
      </p:sp>
      <p:cxnSp>
        <p:nvCxnSpPr>
          <p:cNvPr id="26" name="Straight Connector 25"/>
          <p:cNvCxnSpPr/>
          <p:nvPr/>
        </p:nvCxnSpPr>
        <p:spPr>
          <a:xfrm>
            <a:off x="6587835" y="2286002"/>
            <a:ext cx="2403765" cy="1446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2305050" y="1808020"/>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have been</a:t>
            </a:r>
            <a:endParaRPr lang="en-US" sz="2600" b="1" dirty="0">
              <a:solidFill>
                <a:srgbClr val="FF0000"/>
              </a:solidFill>
              <a:latin typeface="Times New Roman" pitchFamily="18" charset="0"/>
              <a:cs typeface="Times New Roman" pitchFamily="18" charset="0"/>
            </a:endParaRPr>
          </a:p>
        </p:txBody>
      </p:sp>
      <p:sp>
        <p:nvSpPr>
          <p:cNvPr id="34" name="TextBox 33"/>
          <p:cNvSpPr txBox="1"/>
          <p:nvPr/>
        </p:nvSpPr>
        <p:spPr>
          <a:xfrm>
            <a:off x="3274867" y="3419829"/>
            <a:ext cx="2183818"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has happened</a:t>
            </a:r>
            <a:endParaRPr lang="en-US" sz="2600" b="1" dirty="0">
              <a:solidFill>
                <a:srgbClr val="FF0000"/>
              </a:solidFill>
              <a:latin typeface="Times New Roman" pitchFamily="18" charset="0"/>
              <a:cs typeface="Times New Roman" pitchFamily="18" charset="0"/>
            </a:endParaRPr>
          </a:p>
        </p:txBody>
      </p:sp>
      <p:sp>
        <p:nvSpPr>
          <p:cNvPr id="35" name="TextBox 34"/>
          <p:cNvSpPr txBox="1"/>
          <p:nvPr/>
        </p:nvSpPr>
        <p:spPr>
          <a:xfrm>
            <a:off x="7789716" y="3356451"/>
            <a:ext cx="1354283"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left</a:t>
            </a:r>
            <a:endParaRPr lang="en-US" sz="2600" b="1" dirty="0">
              <a:solidFill>
                <a:srgbClr val="FF0000"/>
              </a:solidFill>
              <a:latin typeface="Times New Roman" pitchFamily="18" charset="0"/>
              <a:cs typeface="Times New Roman" pitchFamily="18" charset="0"/>
            </a:endParaRPr>
          </a:p>
        </p:txBody>
      </p:sp>
      <p:sp>
        <p:nvSpPr>
          <p:cNvPr id="37" name="TextBox 36"/>
          <p:cNvSpPr txBox="1"/>
          <p:nvPr/>
        </p:nvSpPr>
        <p:spPr>
          <a:xfrm>
            <a:off x="7162800" y="4419600"/>
            <a:ext cx="19050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had reigned </a:t>
            </a:r>
            <a:endParaRPr lang="en-US" sz="2600" b="1" dirty="0">
              <a:solidFill>
                <a:srgbClr val="FF0000"/>
              </a:solidFill>
              <a:latin typeface="Times New Roman" pitchFamily="18" charset="0"/>
              <a:cs typeface="Times New Roman" pitchFamily="18" charset="0"/>
            </a:endParaRPr>
          </a:p>
        </p:txBody>
      </p:sp>
      <p:sp>
        <p:nvSpPr>
          <p:cNvPr id="11" name="5-Point Star 10">
            <a:hlinkClick r:id="rId4" action="ppaction://hlinksldjump"/>
          </p:cNvPr>
          <p:cNvSpPr/>
          <p:nvPr/>
        </p:nvSpPr>
        <p:spPr>
          <a:xfrm>
            <a:off x="8610600" y="76200"/>
            <a:ext cx="381000" cy="3931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8" grpId="0"/>
      <p:bldP spid="27" grpId="0"/>
      <p:bldP spid="34" grpId="0"/>
      <p:bldP spid="35" grpId="0"/>
      <p:bldP spid="3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1437</TotalTime>
  <Words>2871</Words>
  <Application>Microsoft Office PowerPoint</Application>
  <PresentationFormat>On-screen Show (4:3)</PresentationFormat>
  <Paragraphs>411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NGUYET</dc:creator>
  <cp:lastModifiedBy>Windows User</cp:lastModifiedBy>
  <cp:revision>128</cp:revision>
  <dcterms:created xsi:type="dcterms:W3CDTF">2006-08-16T00:00:00Z</dcterms:created>
  <dcterms:modified xsi:type="dcterms:W3CDTF">2020-02-29T07:20:51Z</dcterms:modified>
</cp:coreProperties>
</file>